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4630400" cy="8229600"/>
  <p:notesSz cx="8229600" cy="14630400"/>
  <p:embeddedFontLst>
    <p:embeddedFont>
      <p:font typeface="Roboto Slab" panose="020B0604020202020204" charset="0"/>
      <p:regular r:id="rId16"/>
    </p:embeddedFont>
    <p:embeddedFont>
      <p:font typeface="Robot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4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34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" TargetMode="External"/><Relationship Id="rId2" Type="http://schemas.openxmlformats.org/officeDocument/2006/relationships/hyperlink" Target="https://www.researchgat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rcid.org/0000-0001-6034-1163" TargetMode="External"/><Relationship Id="rId4" Type="http://schemas.openxmlformats.org/officeDocument/2006/relationships/hyperlink" Target="https://orcid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99329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Raising Your Research Profile: Strategies for Visibility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55236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presentation explores key strategies for maximizing your research impact and building a strong academic presence.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054108" y="8086871"/>
            <a:ext cx="129897" cy="97512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464088" y="6628592"/>
            <a:ext cx="3180040" cy="1205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600" b="1" dirty="0" smtClean="0">
                <a:solidFill>
                  <a:srgbClr val="D6E5E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</a:t>
            </a:r>
          </a:p>
          <a:p>
            <a:pPr marL="0" indent="0" algn="ctr">
              <a:lnSpc>
                <a:spcPts val="3100"/>
              </a:lnSpc>
              <a:buNone/>
            </a:pPr>
            <a:endParaRPr lang="en-US" sz="3600" b="1" dirty="0" smtClean="0">
              <a:solidFill>
                <a:srgbClr val="D6E5EF"/>
              </a:solidFill>
              <a:latin typeface="Roboto Bold" pitchFamily="34" charset="0"/>
              <a:ea typeface="Roboto Bold" pitchFamily="34" charset="-122"/>
              <a:cs typeface="Roboto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3600" b="1" dirty="0" smtClean="0">
                <a:solidFill>
                  <a:srgbClr val="D6E5E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en-US" sz="3600" b="1" dirty="0">
                <a:solidFill>
                  <a:srgbClr val="D6E5E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Asmau Ahmed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13100685" cy="1365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Seeking Out Funding and Grant Opportunities: Securing Resources for Your Work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8" y="2403753"/>
            <a:ext cx="6386393" cy="39470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4858" y="6623923"/>
            <a:ext cx="3244334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Identify Funding Sources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64858" y="7096363"/>
            <a:ext cx="6386393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Explore government agencies, foundations, and private organizations that support research in your field.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030" y="2403753"/>
            <a:ext cx="6386513" cy="39471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9030" y="6624042"/>
            <a:ext cx="3509843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Craft Compelling Proposals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7479030" y="7096482"/>
            <a:ext cx="6386513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Write persuasive proposals that clearly articulate your research objectives, methodology, and potential impact.</a:t>
            </a:r>
            <a:endParaRPr lang="en-US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12899136" y="7795498"/>
            <a:ext cx="1609344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228" y="1056680"/>
            <a:ext cx="7698343" cy="1936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Measuring and Tracking Your Impact: Evaluating the Effectiveness of Your Efforts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09228" y="3535085"/>
            <a:ext cx="464701" cy="464701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6377702" y="3612475"/>
            <a:ext cx="127754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880384" y="3535085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Citation Metrics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80384" y="3981688"/>
            <a:ext cx="3074789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Track citations of your publications to assess their impact and influence within your field.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1627" y="3535085"/>
            <a:ext cx="464701" cy="464701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9" name="Text 6"/>
          <p:cNvSpPr/>
          <p:nvPr/>
        </p:nvSpPr>
        <p:spPr>
          <a:xfrm>
            <a:off x="10308431" y="3612475"/>
            <a:ext cx="171093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0832783" y="3535085"/>
            <a:ext cx="3074789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Social Media Engagement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32783" y="4304467"/>
            <a:ext cx="3074789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Monitor social media metrics, such as likes, shares, and retweets, to gauge your online presence and audience reach.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09228" y="6065282"/>
            <a:ext cx="464701" cy="464701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13" name="Text 10"/>
          <p:cNvSpPr/>
          <p:nvPr/>
        </p:nvSpPr>
        <p:spPr>
          <a:xfrm>
            <a:off x="6357818" y="6142673"/>
            <a:ext cx="167402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6880384" y="6065282"/>
            <a:ext cx="3386852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Funding and Collaborations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80384" y="6511885"/>
            <a:ext cx="7027188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Evaluate your success in securing funding and establishing collaborations to measure your research impact.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25984" y="7773114"/>
            <a:ext cx="170688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2560" y="7802880"/>
            <a:ext cx="1670304" cy="4267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25" y="717388"/>
            <a:ext cx="6139660" cy="3305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4023360"/>
            <a:ext cx="6437376" cy="37795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62600" y="2035629"/>
            <a:ext cx="740229" cy="348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25886" y="2525487"/>
            <a:ext cx="576943" cy="283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963400" y="5562600"/>
            <a:ext cx="718457" cy="555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192000" y="6215743"/>
            <a:ext cx="489857" cy="435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192000" y="29064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9408" y="7778496"/>
            <a:ext cx="1840992" cy="3779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483" y="2331768"/>
            <a:ext cx="8397899" cy="33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7803" y="761048"/>
            <a:ext cx="7641193" cy="2012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Introduction: Importance of Building a Strong Academic Presence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7803" y="3337203"/>
            <a:ext cx="483037" cy="483037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6412944" y="3417689"/>
            <a:ext cx="132755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935510" y="3337203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Career Advancement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935510" y="3801308"/>
            <a:ext cx="3015615" cy="1373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Visibility increases your chances of promotion, tenure, and securing prestigious research positions.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5794" y="3337203"/>
            <a:ext cx="483037" cy="483037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9" name="Text 6"/>
          <p:cNvSpPr/>
          <p:nvPr/>
        </p:nvSpPr>
        <p:spPr>
          <a:xfrm>
            <a:off x="10318313" y="3417689"/>
            <a:ext cx="177879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10863501" y="3337203"/>
            <a:ext cx="2871668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Funding Opportunities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863501" y="3801308"/>
            <a:ext cx="3015615" cy="1373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strong reputation attracts funding from grants, sponsorships, and research collaborations.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7803" y="5630942"/>
            <a:ext cx="483037" cy="483037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13" name="Text 10"/>
          <p:cNvSpPr/>
          <p:nvPr/>
        </p:nvSpPr>
        <p:spPr>
          <a:xfrm>
            <a:off x="6392347" y="5711428"/>
            <a:ext cx="173950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6935510" y="5630942"/>
            <a:ext cx="271033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Influence and Impact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35510" y="6095048"/>
            <a:ext cx="3015615" cy="1030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 your research and expertise to influence decision-making and advance the field.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10165794" y="5630942"/>
            <a:ext cx="483037" cy="483037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17" name="Text 14"/>
          <p:cNvSpPr/>
          <p:nvPr/>
        </p:nvSpPr>
        <p:spPr>
          <a:xfrm>
            <a:off x="10313908" y="5711428"/>
            <a:ext cx="186690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10863501" y="5630942"/>
            <a:ext cx="2683669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Public Engagement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10863501" y="6095048"/>
            <a:ext cx="3015615" cy="1373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Communicate your research to a broader audience, fostering public understanding and support.</a:t>
            </a:r>
            <a:endParaRPr lang="en-US" sz="1650" dirty="0"/>
          </a:p>
        </p:txBody>
      </p:sp>
      <p:sp>
        <p:nvSpPr>
          <p:cNvPr id="20" name="TextBox 19"/>
          <p:cNvSpPr txBox="1"/>
          <p:nvPr/>
        </p:nvSpPr>
        <p:spPr>
          <a:xfrm>
            <a:off x="12923520" y="7827264"/>
            <a:ext cx="158496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Enhancing Your Online Presence: Leveraging Social Media and Platforms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Social Media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platforms like Twitter, LinkedIn, and ResearchGate to share research updates, articles, and engage with colleagues.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Research Gateways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platforms like Google Scholar, Academia.edu, and ORCID to showcase your publications and research activities.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88594"/>
            <a:ext cx="29366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Professional Websites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6973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Maintain a personal website or profile to highlight your expertise, publications, and contact information.</a:t>
            </a:r>
            <a:endParaRPr lang="en-US" sz="1750" dirty="0"/>
          </a:p>
        </p:txBody>
      </p:sp>
      <p:sp>
        <p:nvSpPr>
          <p:cNvPr id="9" name="TextBox 8"/>
          <p:cNvSpPr txBox="1"/>
          <p:nvPr/>
        </p:nvSpPr>
        <p:spPr>
          <a:xfrm>
            <a:off x="12808744" y="7815072"/>
            <a:ext cx="169973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344" y="1600591"/>
            <a:ext cx="10167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hlinkClick r:id="rId2"/>
              </a:rPr>
              <a:t>https://www.researchgate.net/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hlinkClick r:id="rId3"/>
              </a:rPr>
              <a:t>https://www.academia.edu/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hlinkClick r:id="rId4"/>
              </a:rPr>
              <a:t>https://orcid.org/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hlinkClick r:id="rId5"/>
              </a:rPr>
              <a:t>https://orcid.org/0000-0001-6034-1163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https://scholar.google.com/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https://scholar.google.com/citations?user=QfmTAcEAAAAJ&amp;hl=en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6029" y="7783286"/>
            <a:ext cx="16764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4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1526" y="614005"/>
            <a:ext cx="7580948" cy="20934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Optimizing Your Research Portfolio: Crafting Compelling Publications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1526" y="3042404"/>
            <a:ext cx="3678912" cy="2707362"/>
          </a:xfrm>
          <a:prstGeom prst="roundRect">
            <a:avLst>
              <a:gd name="adj" fmla="val 1237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1004768" y="3265646"/>
            <a:ext cx="3232428" cy="697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Target High-Impact Journals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4768" y="4097298"/>
            <a:ext cx="3232428" cy="1071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Publications in prestigious journals increase your visibility and reach a wider audience.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3681" y="3042404"/>
            <a:ext cx="3678912" cy="2707362"/>
          </a:xfrm>
          <a:prstGeom prst="roundRect">
            <a:avLst>
              <a:gd name="adj" fmla="val 1237"/>
            </a:avLst>
          </a:prstGeom>
          <a:solidFill>
            <a:srgbClr val="3F4652"/>
          </a:solidFill>
          <a:ln/>
        </p:spPr>
      </p:sp>
      <p:sp>
        <p:nvSpPr>
          <p:cNvPr id="8" name="Text 5"/>
          <p:cNvSpPr/>
          <p:nvPr/>
        </p:nvSpPr>
        <p:spPr>
          <a:xfrm>
            <a:off x="4906923" y="3265646"/>
            <a:ext cx="3232428" cy="697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Focus on Clarity and Impact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06923" y="4097298"/>
            <a:ext cx="3232428" cy="1429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Write clear, concise, and impactful manuscripts to engage readers and ensure your work resonates.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81526" y="5973008"/>
            <a:ext cx="7580948" cy="1643896"/>
          </a:xfrm>
          <a:prstGeom prst="roundRect">
            <a:avLst>
              <a:gd name="adj" fmla="val 2038"/>
            </a:avLst>
          </a:prstGeom>
          <a:solidFill>
            <a:srgbClr val="3F4652"/>
          </a:solidFill>
          <a:ln/>
        </p:spPr>
      </p:sp>
      <p:sp>
        <p:nvSpPr>
          <p:cNvPr id="11" name="Text 8"/>
          <p:cNvSpPr/>
          <p:nvPr/>
        </p:nvSpPr>
        <p:spPr>
          <a:xfrm>
            <a:off x="1004768" y="619625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Promote Your Work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04768" y="6679049"/>
            <a:ext cx="7134463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Disseminate your publications through social media, professional networks, and outreach to relevant communities.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823" y="560546"/>
            <a:ext cx="7717155" cy="1910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Networking and Collaboration: Connecting with Peers and Experts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823" y="2777252"/>
            <a:ext cx="1019175" cy="16307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24750" y="2981087"/>
            <a:ext cx="2548176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Attend Conferences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24750" y="3421856"/>
            <a:ext cx="6392228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 with researchers in your field, build relationships, and collaborate on new projects.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823" y="4408051"/>
            <a:ext cx="1019175" cy="16307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4750" y="4611886"/>
            <a:ext cx="3222188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Join Professional Societies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24750" y="5052655"/>
            <a:ext cx="6392228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Engage with like-minded individuals, participate in discussions, and contribute to the advancement of your field.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823" y="6038850"/>
            <a:ext cx="1019175" cy="16307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4750" y="6242685"/>
            <a:ext cx="2548176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Seek Mentorship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24750" y="6683454"/>
            <a:ext cx="6392228" cy="652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 with experienced researchers for guidance, advice, and support in your career development.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49988" y="7754993"/>
            <a:ext cx="174345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3271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Leveraging Conferences and Workshops: Presenting Your Work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0436"/>
            <a:ext cx="13042821" cy="2041684"/>
          </a:xfrm>
          <a:prstGeom prst="roundRect">
            <a:avLst>
              <a:gd name="adj" fmla="val 166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5398056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9653" y="554176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Presentations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375077" y="5541764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Poster Sessions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716691" y="554176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Workshops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6048375"/>
            <a:ext cx="1302627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9653" y="6192083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 your research findings to a wider audience.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375077" y="6192083"/>
            <a:ext cx="388036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Showcase your work visually, engaging with attendees on a personal level.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716691" y="6192083"/>
            <a:ext cx="38841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Lead discussions and engage participants in interactive learning activities.</a:t>
            </a:r>
            <a:endParaRPr lang="en-US" sz="1750" dirty="0"/>
          </a:p>
        </p:txBody>
      </p:sp>
      <p:sp>
        <p:nvSpPr>
          <p:cNvPr id="13" name="TextBox 12"/>
          <p:cNvSpPr txBox="1"/>
          <p:nvPr/>
        </p:nvSpPr>
        <p:spPr>
          <a:xfrm>
            <a:off x="12835558" y="7796976"/>
            <a:ext cx="1658112" cy="4145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052" y="617815"/>
            <a:ext cx="7927896" cy="1628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Engaging with the Media: Communicating Your Research to a Wider Audience</a:t>
            </a:r>
            <a:endParaRPr lang="en-US" sz="3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52" y="2507099"/>
            <a:ext cx="434221" cy="4342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8052" y="3115032"/>
            <a:ext cx="217158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Interviews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608052" y="3490674"/>
            <a:ext cx="7927896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 your expertise and insights through media outlets like newspapers, radio, and television.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52" y="4289703"/>
            <a:ext cx="434221" cy="4342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8052" y="4897636"/>
            <a:ext cx="217158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Op-Eds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608052" y="5273278"/>
            <a:ext cx="7927896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Write opinion pieces and articles to communicate your research and perspectives on relevant topics.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52" y="6072307"/>
            <a:ext cx="434221" cy="4342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8052" y="6680240"/>
            <a:ext cx="217158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Blogs and Websites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608052" y="7055882"/>
            <a:ext cx="7927896" cy="555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informative and engaging content to reach a broader audience and share your research findings.</a:t>
            </a:r>
            <a:endParaRPr 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1726" y="592217"/>
            <a:ext cx="7733348" cy="1889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Developing a Personal Brand: Establishing Yourself as a Subject Matter Expert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82477" y="2783919"/>
            <a:ext cx="22860" cy="4853464"/>
          </a:xfrm>
          <a:prstGeom prst="roundRect">
            <a:avLst>
              <a:gd name="adj" fmla="val 132236"/>
            </a:avLst>
          </a:prstGeom>
          <a:solidFill>
            <a:srgbClr val="585F6B"/>
          </a:solidFill>
          <a:ln/>
        </p:spPr>
      </p:sp>
      <p:sp>
        <p:nvSpPr>
          <p:cNvPr id="5" name="Shape 2"/>
          <p:cNvSpPr/>
          <p:nvPr/>
        </p:nvSpPr>
        <p:spPr>
          <a:xfrm>
            <a:off x="6697742" y="3225879"/>
            <a:ext cx="705326" cy="22860"/>
          </a:xfrm>
          <a:prstGeom prst="roundRect">
            <a:avLst>
              <a:gd name="adj" fmla="val 132236"/>
            </a:avLst>
          </a:prstGeom>
          <a:solidFill>
            <a:srgbClr val="585F6B"/>
          </a:solidFill>
          <a:ln/>
        </p:spPr>
      </p:sp>
      <p:sp>
        <p:nvSpPr>
          <p:cNvPr id="6" name="Shape 3"/>
          <p:cNvSpPr/>
          <p:nvPr/>
        </p:nvSpPr>
        <p:spPr>
          <a:xfrm>
            <a:off x="6267212" y="3010614"/>
            <a:ext cx="453390" cy="453390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7" name="Text 4"/>
          <p:cNvSpPr/>
          <p:nvPr/>
        </p:nvSpPr>
        <p:spPr>
          <a:xfrm>
            <a:off x="6431637" y="3086100"/>
            <a:ext cx="124539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602260" y="2985373"/>
            <a:ext cx="2519005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Identify Your Niche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602260" y="3421142"/>
            <a:ext cx="6322814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a specific area of expertise and develop a unique perspective within your field.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697742" y="4910852"/>
            <a:ext cx="705326" cy="22860"/>
          </a:xfrm>
          <a:prstGeom prst="roundRect">
            <a:avLst>
              <a:gd name="adj" fmla="val 132236"/>
            </a:avLst>
          </a:prstGeom>
          <a:solidFill>
            <a:srgbClr val="585F6B"/>
          </a:solidFill>
          <a:ln/>
        </p:spPr>
      </p:sp>
      <p:sp>
        <p:nvSpPr>
          <p:cNvPr id="11" name="Shape 8"/>
          <p:cNvSpPr/>
          <p:nvPr/>
        </p:nvSpPr>
        <p:spPr>
          <a:xfrm>
            <a:off x="6267212" y="4695587"/>
            <a:ext cx="453390" cy="453390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12" name="Text 9"/>
          <p:cNvSpPr/>
          <p:nvPr/>
        </p:nvSpPr>
        <p:spPr>
          <a:xfrm>
            <a:off x="6410444" y="4771073"/>
            <a:ext cx="166926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602260" y="4670346"/>
            <a:ext cx="2519005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Develop Your Voice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602260" y="5106114"/>
            <a:ext cx="6322814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Cultivate a clear and consistent communication style that reflects your personality and expertise.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697742" y="6595824"/>
            <a:ext cx="705326" cy="22860"/>
          </a:xfrm>
          <a:prstGeom prst="roundRect">
            <a:avLst>
              <a:gd name="adj" fmla="val 132236"/>
            </a:avLst>
          </a:prstGeom>
          <a:solidFill>
            <a:srgbClr val="585F6B"/>
          </a:solidFill>
          <a:ln/>
        </p:spPr>
      </p:sp>
      <p:sp>
        <p:nvSpPr>
          <p:cNvPr id="16" name="Shape 13"/>
          <p:cNvSpPr/>
          <p:nvPr/>
        </p:nvSpPr>
        <p:spPr>
          <a:xfrm>
            <a:off x="6267212" y="6380559"/>
            <a:ext cx="453390" cy="453390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17" name="Text 14"/>
          <p:cNvSpPr/>
          <p:nvPr/>
        </p:nvSpPr>
        <p:spPr>
          <a:xfrm>
            <a:off x="6412230" y="6456045"/>
            <a:ext cx="163235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602260" y="6355318"/>
            <a:ext cx="3413998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Engage with the Community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02260" y="6791087"/>
            <a:ext cx="6322814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Actively participate in discussions, contribute to the field, and build relationships with colleagues.</a:t>
            </a:r>
            <a:endParaRPr lang="en-US" sz="1550" dirty="0"/>
          </a:p>
        </p:txBody>
      </p:sp>
      <p:sp>
        <p:nvSpPr>
          <p:cNvPr id="20" name="TextBox 19"/>
          <p:cNvSpPr txBox="1"/>
          <p:nvPr/>
        </p:nvSpPr>
        <p:spPr>
          <a:xfrm>
            <a:off x="12911328" y="7785330"/>
            <a:ext cx="162153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15620</TotalTime>
  <Words>648</Words>
  <Application>Microsoft Office PowerPoint</Application>
  <PresentationFormat>Custom</PresentationFormat>
  <Paragraphs>105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Roboto Medium</vt:lpstr>
      <vt:lpstr>Roboto Bold</vt:lpstr>
      <vt:lpstr>Arial</vt:lpstr>
      <vt:lpstr>Roboto Slab</vt:lpstr>
      <vt:lpstr>Roboto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Asmau</cp:lastModifiedBy>
  <cp:revision>10</cp:revision>
  <dcterms:created xsi:type="dcterms:W3CDTF">2024-12-01T09:39:08Z</dcterms:created>
  <dcterms:modified xsi:type="dcterms:W3CDTF">2024-12-12T06:08:56Z</dcterms:modified>
</cp:coreProperties>
</file>