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sldIdLst>
    <p:sldId id="295" r:id="rId5"/>
    <p:sldId id="296" r:id="rId6"/>
    <p:sldId id="297" r:id="rId7"/>
    <p:sldId id="298" r:id="rId8"/>
    <p:sldId id="299" r:id="rId9"/>
    <p:sldId id="300" r:id="rId10"/>
    <p:sldId id="272" r:id="rId11"/>
    <p:sldId id="275" r:id="rId12"/>
    <p:sldId id="256" r:id="rId13"/>
    <p:sldId id="257" r:id="rId14"/>
    <p:sldId id="258" r:id="rId15"/>
    <p:sldId id="259" r:id="rId16"/>
    <p:sldId id="260" r:id="rId17"/>
    <p:sldId id="261" r:id="rId18"/>
    <p:sldId id="293" r:id="rId19"/>
    <p:sldId id="262" r:id="rId20"/>
    <p:sldId id="263" r:id="rId21"/>
    <p:sldId id="264" r:id="rId22"/>
    <p:sldId id="266" r:id="rId23"/>
    <p:sldId id="265" r:id="rId24"/>
    <p:sldId id="281" r:id="rId25"/>
    <p:sldId id="278" r:id="rId26"/>
    <p:sldId id="277" r:id="rId27"/>
    <p:sldId id="279" r:id="rId28"/>
    <p:sldId id="282" r:id="rId29"/>
    <p:sldId id="283" r:id="rId30"/>
    <p:sldId id="284" r:id="rId31"/>
    <p:sldId id="286" r:id="rId32"/>
    <p:sldId id="267" r:id="rId33"/>
    <p:sldId id="285" r:id="rId34"/>
    <p:sldId id="287" r:id="rId35"/>
    <p:sldId id="288" r:id="rId36"/>
    <p:sldId id="289" r:id="rId37"/>
    <p:sldId id="290" r:id="rId38"/>
    <p:sldId id="291" r:id="rId39"/>
    <p:sldId id="294" r:id="rId40"/>
    <p:sldId id="268" r:id="rId41"/>
    <p:sldId id="269" r:id="rId42"/>
    <p:sldId id="270" r:id="rId43"/>
    <p:sldId id="271" r:id="rId44"/>
    <p:sldId id="292" r:id="rId45"/>
    <p:sldId id="302" r:id="rId46"/>
    <p:sldId id="274" r:id="rId47"/>
    <p:sldId id="301" r:id="rId48"/>
    <p:sldId id="303" r:id="rId49"/>
    <p:sldId id="273" r:id="rId50"/>
    <p:sldId id="304" r:id="rId51"/>
    <p:sldId id="30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06"/>
    <p:restoredTop sz="67641"/>
  </p:normalViewPr>
  <p:slideViewPr>
    <p:cSldViewPr snapToGrid="0" snapToObjects="1">
      <p:cViewPr varScale="1">
        <p:scale>
          <a:sx n="56" d="100"/>
          <a:sy n="56" d="100"/>
        </p:scale>
        <p:origin x="27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76B93-692E-5444-B5EC-BB6872BA2DA7}" type="datetimeFigureOut">
              <a:rPr lang="en-US" smtClean="0"/>
              <a:t>12/12/24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712F4-09E9-5340-AD98-DBA54AD22624}" type="slidenum">
              <a:rPr lang="en-US" smtClean="0"/>
              <a:t>‹#›</a:t>
            </a:fld>
            <a:endParaRPr lang="en-US"/>
          </a:p>
        </p:txBody>
      </p:sp>
    </p:spTree>
    <p:extLst>
      <p:ext uri="{BB962C8B-B14F-4D97-AF65-F5344CB8AC3E}">
        <p14:creationId xmlns:p14="http://schemas.microsoft.com/office/powerpoint/2010/main" val="156427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     </a:t>
            </a:r>
          </a:p>
        </p:txBody>
      </p:sp>
      <p:sp>
        <p:nvSpPr>
          <p:cNvPr id="4" name="Slide Number Placeholder 3"/>
          <p:cNvSpPr>
            <a:spLocks noGrp="1"/>
          </p:cNvSpPr>
          <p:nvPr>
            <p:ph type="sldNum" sz="quarter" idx="5"/>
          </p:nvPr>
        </p:nvSpPr>
        <p:spPr/>
        <p:txBody>
          <a:bodyPr/>
          <a:lstStyle/>
          <a:p>
            <a:fld id="{704712F4-09E9-5340-AD98-DBA54AD22624}" type="slidenum">
              <a:rPr lang="en-US" smtClean="0"/>
              <a:t>7</a:t>
            </a:fld>
            <a:endParaRPr lang="en-US"/>
          </a:p>
        </p:txBody>
      </p:sp>
    </p:spTree>
    <p:extLst>
      <p:ext uri="{BB962C8B-B14F-4D97-AF65-F5344CB8AC3E}">
        <p14:creationId xmlns:p14="http://schemas.microsoft.com/office/powerpoint/2010/main" val="19122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 and Geography or Environmental </a:t>
            </a:r>
            <a:r>
              <a:rPr lang="en-US" dirty="0" err="1"/>
              <a:t>Sceince</a:t>
            </a:r>
            <a:r>
              <a:rPr lang="en-US" dirty="0"/>
              <a:t> centric</a:t>
            </a:r>
          </a:p>
        </p:txBody>
      </p:sp>
      <p:sp>
        <p:nvSpPr>
          <p:cNvPr id="4" name="Slide Number Placeholder 3"/>
          <p:cNvSpPr>
            <a:spLocks noGrp="1"/>
          </p:cNvSpPr>
          <p:nvPr>
            <p:ph type="sldNum" sz="quarter" idx="5"/>
          </p:nvPr>
        </p:nvSpPr>
        <p:spPr/>
        <p:txBody>
          <a:bodyPr/>
          <a:lstStyle/>
          <a:p>
            <a:fld id="{704712F4-09E9-5340-AD98-DBA54AD22624}" type="slidenum">
              <a:rPr lang="en-US" smtClean="0"/>
              <a:t>8</a:t>
            </a:fld>
            <a:endParaRPr lang="en-US"/>
          </a:p>
        </p:txBody>
      </p:sp>
    </p:spTree>
    <p:extLst>
      <p:ext uri="{BB962C8B-B14F-4D97-AF65-F5344CB8AC3E}">
        <p14:creationId xmlns:p14="http://schemas.microsoft.com/office/powerpoint/2010/main" val="179348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discussions can be UK centric</a:t>
            </a:r>
          </a:p>
        </p:txBody>
      </p:sp>
      <p:sp>
        <p:nvSpPr>
          <p:cNvPr id="4" name="Slide Number Placeholder 3"/>
          <p:cNvSpPr>
            <a:spLocks noGrp="1"/>
          </p:cNvSpPr>
          <p:nvPr>
            <p:ph type="sldNum" sz="quarter" idx="5"/>
          </p:nvPr>
        </p:nvSpPr>
        <p:spPr/>
        <p:txBody>
          <a:bodyPr/>
          <a:lstStyle/>
          <a:p>
            <a:fld id="{704712F4-09E9-5340-AD98-DBA54AD22624}" type="slidenum">
              <a:rPr lang="en-US" smtClean="0"/>
              <a:t>10</a:t>
            </a:fld>
            <a:endParaRPr lang="en-US"/>
          </a:p>
        </p:txBody>
      </p:sp>
    </p:spTree>
    <p:extLst>
      <p:ext uri="{BB962C8B-B14F-4D97-AF65-F5344CB8AC3E}">
        <p14:creationId xmlns:p14="http://schemas.microsoft.com/office/powerpoint/2010/main" val="310717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2C80-BDF0-284F-983D-CDD538A222D8}"/>
              </a:ext>
            </a:extLst>
          </p:cNvPr>
          <p:cNvSpPr>
            <a:spLocks noGrp="1"/>
          </p:cNvSpPr>
          <p:nvPr>
            <p:ph type="ctrTitle"/>
          </p:nvPr>
        </p:nvSpPr>
        <p:spPr>
          <a:xfrm>
            <a:off x="380997" y="3562164"/>
            <a:ext cx="7315200" cy="1909763"/>
          </a:xfrm>
          <a:solidFill>
            <a:schemeClr val="bg2">
              <a:tint val="95000"/>
              <a:satMod val="170000"/>
              <a:alpha val="90000"/>
            </a:schemeClr>
          </a:solid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24F870-FE55-9342-BDC8-29AEAFA73FAD}"/>
              </a:ext>
            </a:extLst>
          </p:cNvPr>
          <p:cNvSpPr>
            <a:spLocks noGrp="1"/>
          </p:cNvSpPr>
          <p:nvPr>
            <p:ph type="subTitle" idx="1"/>
          </p:nvPr>
        </p:nvSpPr>
        <p:spPr>
          <a:xfrm>
            <a:off x="380997" y="5564003"/>
            <a:ext cx="7315200" cy="623733"/>
          </a:xfrm>
          <a:solidFill>
            <a:schemeClr val="bg2">
              <a:tint val="95000"/>
              <a:satMod val="170000"/>
              <a:alpha val="90000"/>
            </a:schemeClr>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974AF92-BE70-2748-A415-4CE1E3938FA7}"/>
              </a:ext>
            </a:extLst>
          </p:cNvPr>
          <p:cNvSpPr>
            <a:spLocks noGrp="1"/>
          </p:cNvSpPr>
          <p:nvPr>
            <p:ph type="dt" sz="half" idx="10"/>
          </p:nvPr>
        </p:nvSpPr>
        <p:spPr/>
        <p:txBody>
          <a:bodyPr/>
          <a:lstStyle/>
          <a:p>
            <a:fld id="{110DE772-AE27-5C48-BEDD-D8E52C452A01}" type="datetimeFigureOut">
              <a:rPr lang="en-US" smtClean="0"/>
              <a:t>12/12/24</a:t>
            </a:fld>
            <a:endParaRPr lang="en-US"/>
          </a:p>
        </p:txBody>
      </p:sp>
      <p:sp>
        <p:nvSpPr>
          <p:cNvPr id="5" name="Footer Placeholder 4">
            <a:extLst>
              <a:ext uri="{FF2B5EF4-FFF2-40B4-BE49-F238E27FC236}">
                <a16:creationId xmlns:a16="http://schemas.microsoft.com/office/drawing/2014/main" id="{C908B84B-0FE5-0542-A778-2D3FEF174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482AF-6D65-1D46-8B12-C05259AC78EB}"/>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274153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370E-1A2B-9E43-856D-7B66FC2C9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559B4-A3EB-614E-A626-E6683AC63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1DB589-8387-FD44-86D1-2BE57F4E0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A0EA4-54B1-3F4C-A484-6DD71D3492D5}"/>
              </a:ext>
            </a:extLst>
          </p:cNvPr>
          <p:cNvSpPr>
            <a:spLocks noGrp="1"/>
          </p:cNvSpPr>
          <p:nvPr>
            <p:ph type="dt" sz="half" idx="10"/>
          </p:nvPr>
        </p:nvSpPr>
        <p:spPr/>
        <p:txBody>
          <a:bodyPr/>
          <a:lstStyle/>
          <a:p>
            <a:fld id="{110DE772-AE27-5C48-BEDD-D8E52C452A01}" type="datetimeFigureOut">
              <a:rPr lang="en-US" smtClean="0"/>
              <a:t>12/12/24</a:t>
            </a:fld>
            <a:endParaRPr lang="en-US"/>
          </a:p>
        </p:txBody>
      </p:sp>
      <p:sp>
        <p:nvSpPr>
          <p:cNvPr id="6" name="Footer Placeholder 5">
            <a:extLst>
              <a:ext uri="{FF2B5EF4-FFF2-40B4-BE49-F238E27FC236}">
                <a16:creationId xmlns:a16="http://schemas.microsoft.com/office/drawing/2014/main" id="{4684372E-FAA1-864E-9EC3-08971E416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F0135-E6B6-4A4E-93C1-3C3A6CBCA01E}"/>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162110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14B7-62F5-C84B-949F-1F5BB73F1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A7EC9-1C06-BB4E-AE28-510A7B7800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79803-203D-4449-BDCA-57B1A763BF25}"/>
              </a:ext>
            </a:extLst>
          </p:cNvPr>
          <p:cNvSpPr>
            <a:spLocks noGrp="1"/>
          </p:cNvSpPr>
          <p:nvPr>
            <p:ph type="dt" sz="half" idx="10"/>
          </p:nvPr>
        </p:nvSpPr>
        <p:spPr/>
        <p:txBody>
          <a:bodyPr/>
          <a:lstStyle/>
          <a:p>
            <a:fld id="{110DE772-AE27-5C48-BEDD-D8E52C452A01}" type="datetimeFigureOut">
              <a:rPr lang="en-US" smtClean="0"/>
              <a:t>12/12/24</a:t>
            </a:fld>
            <a:endParaRPr lang="en-US"/>
          </a:p>
        </p:txBody>
      </p:sp>
      <p:sp>
        <p:nvSpPr>
          <p:cNvPr id="5" name="Footer Placeholder 4">
            <a:extLst>
              <a:ext uri="{FF2B5EF4-FFF2-40B4-BE49-F238E27FC236}">
                <a16:creationId xmlns:a16="http://schemas.microsoft.com/office/drawing/2014/main" id="{F4721445-642E-8141-B678-EEB2A9554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5B512-99CC-2A4B-8E41-341A5D3F3227}"/>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158897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14B7-62F5-C84B-949F-1F5BB73F1B57}"/>
              </a:ext>
            </a:extLst>
          </p:cNvPr>
          <p:cNvSpPr>
            <a:spLocks noGrp="1"/>
          </p:cNvSpPr>
          <p:nvPr>
            <p:ph type="title"/>
          </p:nvPr>
        </p:nvSpPr>
        <p:spPr>
          <a:xfrm>
            <a:off x="5326602" y="365125"/>
            <a:ext cx="651488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80A7EC9-1C06-BB4E-AE28-510A7B7800C6}"/>
              </a:ext>
            </a:extLst>
          </p:cNvPr>
          <p:cNvSpPr>
            <a:spLocks noGrp="1"/>
          </p:cNvSpPr>
          <p:nvPr>
            <p:ph idx="1"/>
          </p:nvPr>
        </p:nvSpPr>
        <p:spPr>
          <a:xfrm>
            <a:off x="5326601" y="1847850"/>
            <a:ext cx="651487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79803-203D-4449-BDCA-57B1A763BF25}"/>
              </a:ext>
            </a:extLst>
          </p:cNvPr>
          <p:cNvSpPr>
            <a:spLocks noGrp="1"/>
          </p:cNvSpPr>
          <p:nvPr>
            <p:ph type="dt" sz="half" idx="10"/>
          </p:nvPr>
        </p:nvSpPr>
        <p:spPr/>
        <p:txBody>
          <a:bodyPr/>
          <a:lstStyle/>
          <a:p>
            <a:fld id="{110DE772-AE27-5C48-BEDD-D8E52C452A01}" type="datetimeFigureOut">
              <a:rPr lang="en-US" smtClean="0"/>
              <a:t>12/12/24</a:t>
            </a:fld>
            <a:endParaRPr lang="en-US"/>
          </a:p>
        </p:txBody>
      </p:sp>
      <p:sp>
        <p:nvSpPr>
          <p:cNvPr id="5" name="Footer Placeholder 4">
            <a:extLst>
              <a:ext uri="{FF2B5EF4-FFF2-40B4-BE49-F238E27FC236}">
                <a16:creationId xmlns:a16="http://schemas.microsoft.com/office/drawing/2014/main" id="{F4721445-642E-8141-B678-EEB2A9554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5B512-99CC-2A4B-8E41-341A5D3F3227}"/>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2759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AA3F-D5C5-C14E-9C21-5898AA2BCFE0}"/>
              </a:ext>
            </a:extLst>
          </p:cNvPr>
          <p:cNvSpPr>
            <a:spLocks noGrp="1"/>
          </p:cNvSpPr>
          <p:nvPr>
            <p:ph type="title"/>
          </p:nvPr>
        </p:nvSpPr>
        <p:spPr>
          <a:xfrm>
            <a:off x="380997" y="3684233"/>
            <a:ext cx="7308850" cy="1854786"/>
          </a:xfrm>
          <a:solidFill>
            <a:schemeClr val="bg2">
              <a:tint val="95000"/>
              <a:satMod val="170000"/>
              <a:alpha val="90000"/>
            </a:schemeClr>
          </a:solidFill>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700CC-7F2A-B54A-A572-696CB8D21EBC}"/>
              </a:ext>
            </a:extLst>
          </p:cNvPr>
          <p:cNvSpPr>
            <a:spLocks noGrp="1"/>
          </p:cNvSpPr>
          <p:nvPr>
            <p:ph type="body" idx="1"/>
          </p:nvPr>
        </p:nvSpPr>
        <p:spPr>
          <a:xfrm>
            <a:off x="380997" y="5566008"/>
            <a:ext cx="7308850" cy="603974"/>
          </a:xfrm>
          <a:solidFill>
            <a:schemeClr val="bg2">
              <a:tint val="95000"/>
              <a:satMod val="170000"/>
              <a:alpha val="90000"/>
            </a:schemeClr>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20F7D-D1C2-5B45-B87F-41AA7B747070}"/>
              </a:ext>
            </a:extLst>
          </p:cNvPr>
          <p:cNvSpPr>
            <a:spLocks noGrp="1"/>
          </p:cNvSpPr>
          <p:nvPr>
            <p:ph type="dt" sz="half" idx="10"/>
          </p:nvPr>
        </p:nvSpPr>
        <p:spPr/>
        <p:txBody>
          <a:bodyPr/>
          <a:lstStyle/>
          <a:p>
            <a:fld id="{110DE772-AE27-5C48-BEDD-D8E52C452A01}" type="datetimeFigureOut">
              <a:rPr lang="en-US" smtClean="0"/>
              <a:t>12/12/24</a:t>
            </a:fld>
            <a:endParaRPr lang="en-US"/>
          </a:p>
        </p:txBody>
      </p:sp>
      <p:sp>
        <p:nvSpPr>
          <p:cNvPr id="5" name="Footer Placeholder 4">
            <a:extLst>
              <a:ext uri="{FF2B5EF4-FFF2-40B4-BE49-F238E27FC236}">
                <a16:creationId xmlns:a16="http://schemas.microsoft.com/office/drawing/2014/main" id="{870097EA-1306-054B-8E45-686E46D06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185BE-0809-8740-A8C7-367DF111DFC2}"/>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81003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8D2-D7FD-F940-A3EF-D6C63B935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7FFF4-AD64-B240-ACF8-7CF3B688823D}"/>
              </a:ext>
            </a:extLst>
          </p:cNvPr>
          <p:cNvSpPr>
            <a:spLocks noGrp="1"/>
          </p:cNvSpPr>
          <p:nvPr>
            <p:ph sz="half" idx="1"/>
          </p:nvPr>
        </p:nvSpPr>
        <p:spPr>
          <a:xfrm>
            <a:off x="2832651" y="1825625"/>
            <a:ext cx="41147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782354-96E1-054F-9DB2-40D8378572D2}"/>
              </a:ext>
            </a:extLst>
          </p:cNvPr>
          <p:cNvSpPr>
            <a:spLocks noGrp="1"/>
          </p:cNvSpPr>
          <p:nvPr>
            <p:ph sz="half" idx="2"/>
          </p:nvPr>
        </p:nvSpPr>
        <p:spPr>
          <a:xfrm>
            <a:off x="7239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5473FA-61FD-284A-8F5D-0518958B04FD}"/>
              </a:ext>
            </a:extLst>
          </p:cNvPr>
          <p:cNvSpPr>
            <a:spLocks noGrp="1"/>
          </p:cNvSpPr>
          <p:nvPr>
            <p:ph type="dt" sz="half" idx="10"/>
          </p:nvPr>
        </p:nvSpPr>
        <p:spPr/>
        <p:txBody>
          <a:bodyPr/>
          <a:lstStyle/>
          <a:p>
            <a:fld id="{110DE772-AE27-5C48-BEDD-D8E52C452A01}" type="datetimeFigureOut">
              <a:rPr lang="en-US" smtClean="0"/>
              <a:t>12/12/24</a:t>
            </a:fld>
            <a:endParaRPr lang="en-US"/>
          </a:p>
        </p:txBody>
      </p:sp>
      <p:sp>
        <p:nvSpPr>
          <p:cNvPr id="6" name="Footer Placeholder 5">
            <a:extLst>
              <a:ext uri="{FF2B5EF4-FFF2-40B4-BE49-F238E27FC236}">
                <a16:creationId xmlns:a16="http://schemas.microsoft.com/office/drawing/2014/main" id="{A2BD342F-B024-4F4E-891A-AA6F96846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BE494-E529-224B-8CC9-989D4067A5DD}"/>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74739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FBDA-7C5C-0F45-BBD2-35E8D8D469F1}"/>
              </a:ext>
            </a:extLst>
          </p:cNvPr>
          <p:cNvSpPr>
            <a:spLocks noGrp="1"/>
          </p:cNvSpPr>
          <p:nvPr>
            <p:ph type="title"/>
          </p:nvPr>
        </p:nvSpPr>
        <p:spPr>
          <a:xfrm>
            <a:off x="839788" y="365125"/>
            <a:ext cx="731361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BAF3CF7-4588-AE42-AFFE-CEF4476A94B2}"/>
              </a:ext>
            </a:extLst>
          </p:cNvPr>
          <p:cNvSpPr>
            <a:spLocks noGrp="1"/>
          </p:cNvSpPr>
          <p:nvPr>
            <p:ph type="body" idx="1"/>
          </p:nvPr>
        </p:nvSpPr>
        <p:spPr>
          <a:xfrm>
            <a:off x="839788" y="1681163"/>
            <a:ext cx="41148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F5B392B-0516-7143-A7FB-9BC6C984565A}"/>
              </a:ext>
            </a:extLst>
          </p:cNvPr>
          <p:cNvSpPr>
            <a:spLocks noGrp="1"/>
          </p:cNvSpPr>
          <p:nvPr>
            <p:ph sz="half" idx="2"/>
          </p:nvPr>
        </p:nvSpPr>
        <p:spPr>
          <a:xfrm>
            <a:off x="839788" y="2505075"/>
            <a:ext cx="411480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83423B-0367-0F4D-95BE-1EB859A7DE57}"/>
              </a:ext>
            </a:extLst>
          </p:cNvPr>
          <p:cNvSpPr>
            <a:spLocks noGrp="1"/>
          </p:cNvSpPr>
          <p:nvPr>
            <p:ph type="body" sz="quarter" idx="3"/>
          </p:nvPr>
        </p:nvSpPr>
        <p:spPr>
          <a:xfrm>
            <a:off x="514847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68575-2FA5-2745-A958-997237B4D0A3}"/>
              </a:ext>
            </a:extLst>
          </p:cNvPr>
          <p:cNvSpPr>
            <a:spLocks noGrp="1"/>
          </p:cNvSpPr>
          <p:nvPr>
            <p:ph sz="quarter" idx="4"/>
          </p:nvPr>
        </p:nvSpPr>
        <p:spPr>
          <a:xfrm>
            <a:off x="514847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6308F-755B-5B48-997D-20023333493D}"/>
              </a:ext>
            </a:extLst>
          </p:cNvPr>
          <p:cNvSpPr>
            <a:spLocks noGrp="1"/>
          </p:cNvSpPr>
          <p:nvPr>
            <p:ph type="dt" sz="half" idx="10"/>
          </p:nvPr>
        </p:nvSpPr>
        <p:spPr/>
        <p:txBody>
          <a:bodyPr/>
          <a:lstStyle/>
          <a:p>
            <a:fld id="{110DE772-AE27-5C48-BEDD-D8E52C452A01}" type="datetimeFigureOut">
              <a:rPr lang="en-US" smtClean="0"/>
              <a:t>12/12/24</a:t>
            </a:fld>
            <a:endParaRPr lang="en-US"/>
          </a:p>
        </p:txBody>
      </p:sp>
      <p:sp>
        <p:nvSpPr>
          <p:cNvPr id="8" name="Footer Placeholder 7">
            <a:extLst>
              <a:ext uri="{FF2B5EF4-FFF2-40B4-BE49-F238E27FC236}">
                <a16:creationId xmlns:a16="http://schemas.microsoft.com/office/drawing/2014/main" id="{78977825-8840-D640-98DD-A6BA38F89E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294879-6747-FE44-873E-D77794624241}"/>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5035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66A4-2AA7-6642-B1AD-BE2017F3C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39C74E-63D0-2745-B5F4-6F9F619C5005}"/>
              </a:ext>
            </a:extLst>
          </p:cNvPr>
          <p:cNvSpPr>
            <a:spLocks noGrp="1"/>
          </p:cNvSpPr>
          <p:nvPr>
            <p:ph type="dt" sz="half" idx="10"/>
          </p:nvPr>
        </p:nvSpPr>
        <p:spPr/>
        <p:txBody>
          <a:bodyPr/>
          <a:lstStyle/>
          <a:p>
            <a:fld id="{110DE772-AE27-5C48-BEDD-D8E52C452A01}" type="datetimeFigureOut">
              <a:rPr lang="en-US" smtClean="0"/>
              <a:t>12/12/24</a:t>
            </a:fld>
            <a:endParaRPr lang="en-US"/>
          </a:p>
        </p:txBody>
      </p:sp>
      <p:sp>
        <p:nvSpPr>
          <p:cNvPr id="4" name="Footer Placeholder 3">
            <a:extLst>
              <a:ext uri="{FF2B5EF4-FFF2-40B4-BE49-F238E27FC236}">
                <a16:creationId xmlns:a16="http://schemas.microsoft.com/office/drawing/2014/main" id="{820C9DAF-7234-CA44-A326-995260320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909723-C93F-B74F-A6E2-9FB521793AD8}"/>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40930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1EB65-BC05-854B-B54C-55C1F17950EC}"/>
              </a:ext>
            </a:extLst>
          </p:cNvPr>
          <p:cNvSpPr>
            <a:spLocks noGrp="1"/>
          </p:cNvSpPr>
          <p:nvPr>
            <p:ph type="dt" sz="half" idx="10"/>
          </p:nvPr>
        </p:nvSpPr>
        <p:spPr/>
        <p:txBody>
          <a:bodyPr/>
          <a:lstStyle/>
          <a:p>
            <a:fld id="{110DE772-AE27-5C48-BEDD-D8E52C452A01}" type="datetimeFigureOut">
              <a:rPr lang="en-US" smtClean="0"/>
              <a:t>12/12/24</a:t>
            </a:fld>
            <a:endParaRPr lang="en-US"/>
          </a:p>
        </p:txBody>
      </p:sp>
      <p:sp>
        <p:nvSpPr>
          <p:cNvPr id="3" name="Footer Placeholder 2">
            <a:extLst>
              <a:ext uri="{FF2B5EF4-FFF2-40B4-BE49-F238E27FC236}">
                <a16:creationId xmlns:a16="http://schemas.microsoft.com/office/drawing/2014/main" id="{07881EED-7C2E-734A-BE6E-2074A2BE1A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F7F776-BDA6-E74E-80D1-FBFD91766596}"/>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9025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077A-2037-654E-80AD-E538D1AEA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6248C-3F32-3B4A-9E77-13F736D67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7912C-D678-E94E-BEB1-DB04B2261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ED57-2F64-5045-AE76-EC4797B17B14}"/>
              </a:ext>
            </a:extLst>
          </p:cNvPr>
          <p:cNvSpPr>
            <a:spLocks noGrp="1"/>
          </p:cNvSpPr>
          <p:nvPr>
            <p:ph type="dt" sz="half" idx="10"/>
          </p:nvPr>
        </p:nvSpPr>
        <p:spPr/>
        <p:txBody>
          <a:bodyPr/>
          <a:lstStyle/>
          <a:p>
            <a:fld id="{110DE772-AE27-5C48-BEDD-D8E52C452A01}" type="datetimeFigureOut">
              <a:rPr lang="en-US" smtClean="0"/>
              <a:t>12/12/24</a:t>
            </a:fld>
            <a:endParaRPr lang="en-US"/>
          </a:p>
        </p:txBody>
      </p:sp>
      <p:sp>
        <p:nvSpPr>
          <p:cNvPr id="6" name="Footer Placeholder 5">
            <a:extLst>
              <a:ext uri="{FF2B5EF4-FFF2-40B4-BE49-F238E27FC236}">
                <a16:creationId xmlns:a16="http://schemas.microsoft.com/office/drawing/2014/main" id="{E002C58A-4CCD-104E-B029-52DCE4C20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041C0-82B5-CA41-A983-777C12475C53}"/>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5659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tint val="95000"/>
            <a:satMod val="170000"/>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1F1DA-8548-C140-9882-23E32B671C7E}"/>
              </a:ext>
            </a:extLst>
          </p:cNvPr>
          <p:cNvSpPr>
            <a:spLocks noGrp="1"/>
          </p:cNvSpPr>
          <p:nvPr>
            <p:ph type="title"/>
          </p:nvPr>
        </p:nvSpPr>
        <p:spPr>
          <a:xfrm>
            <a:off x="380997" y="365125"/>
            <a:ext cx="509625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DF097C-1613-D945-9B25-7F8572F0DAD9}"/>
              </a:ext>
            </a:extLst>
          </p:cNvPr>
          <p:cNvSpPr>
            <a:spLocks noGrp="1"/>
          </p:cNvSpPr>
          <p:nvPr>
            <p:ph type="body" idx="1"/>
          </p:nvPr>
        </p:nvSpPr>
        <p:spPr>
          <a:xfrm>
            <a:off x="381000" y="1847850"/>
            <a:ext cx="73152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6B6015-1178-0A4D-9EEE-0CEEB26195D1}"/>
              </a:ext>
            </a:extLst>
          </p:cNvPr>
          <p:cNvSpPr>
            <a:spLocks noGrp="1"/>
          </p:cNvSpPr>
          <p:nvPr>
            <p:ph type="dt" sz="half" idx="2"/>
          </p:nvPr>
        </p:nvSpPr>
        <p:spPr>
          <a:xfrm>
            <a:off x="3809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DE772-AE27-5C48-BEDD-D8E52C452A01}" type="datetimeFigureOut">
              <a:rPr lang="en-US" smtClean="0"/>
              <a:t>12/12/24</a:t>
            </a:fld>
            <a:endParaRPr lang="en-US"/>
          </a:p>
        </p:txBody>
      </p:sp>
      <p:sp>
        <p:nvSpPr>
          <p:cNvPr id="5" name="Footer Placeholder 4">
            <a:extLst>
              <a:ext uri="{FF2B5EF4-FFF2-40B4-BE49-F238E27FC236}">
                <a16:creationId xmlns:a16="http://schemas.microsoft.com/office/drawing/2014/main" id="{CD588ABB-F776-264C-A810-F7FB76092B22}"/>
              </a:ext>
            </a:extLst>
          </p:cNvPr>
          <p:cNvSpPr>
            <a:spLocks noGrp="1"/>
          </p:cNvSpPr>
          <p:nvPr>
            <p:ph type="ftr" sz="quarter" idx="3"/>
          </p:nvPr>
        </p:nvSpPr>
        <p:spPr>
          <a:xfrm>
            <a:off x="3581401"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97BC23-13F1-9A44-8DAB-A1B57511FC20}"/>
              </a:ext>
            </a:extLst>
          </p:cNvPr>
          <p:cNvSpPr>
            <a:spLocks noGrp="1"/>
          </p:cNvSpPr>
          <p:nvPr>
            <p:ph type="sldNum" sz="quarter" idx="4"/>
          </p:nvPr>
        </p:nvSpPr>
        <p:spPr>
          <a:xfrm>
            <a:off x="8610600" y="6356350"/>
            <a:ext cx="1365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06057-7D07-8F48-9C4F-548CBD7CF6CD}" type="slidenum">
              <a:rPr lang="en-US" smtClean="0"/>
              <a:t>‹#›</a:t>
            </a:fld>
            <a:endParaRPr lang="en-US"/>
          </a:p>
        </p:txBody>
      </p:sp>
    </p:spTree>
    <p:extLst>
      <p:ext uri="{BB962C8B-B14F-4D97-AF65-F5344CB8AC3E}">
        <p14:creationId xmlns:p14="http://schemas.microsoft.com/office/powerpoint/2010/main" val="393832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https://www.vanguardngr.com/2024/12/understanding-and-fixing-common-paragraph-problems-by-ruth-oji/"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mailto:o.adekola@yorksj.ac.uk" TargetMode="External"/><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shu.ac.uk/about-us/our-people/staff-profiles/ming-cheng#firstSectio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whesh.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E2C104-9541-0169-2388-1A8A7AC184A8}"/>
              </a:ext>
            </a:extLst>
          </p:cNvPr>
          <p:cNvPicPr>
            <a:picLocks noChangeAspect="1"/>
          </p:cNvPicPr>
          <p:nvPr/>
        </p:nvPicPr>
        <p:blipFill>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Picture 2" descr="York St John logo in white on black background.">
            <a:extLst>
              <a:ext uri="{FF2B5EF4-FFF2-40B4-BE49-F238E27FC236}">
                <a16:creationId xmlns:a16="http://schemas.microsoft.com/office/drawing/2014/main" id="{3DC45A80-F927-9A62-7577-5B27996AE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7" y="2978075"/>
            <a:ext cx="3722498" cy="16287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aduna State University, Kaduna">
            <a:extLst>
              <a:ext uri="{FF2B5EF4-FFF2-40B4-BE49-F238E27FC236}">
                <a16:creationId xmlns:a16="http://schemas.microsoft.com/office/drawing/2014/main" id="{94A4651A-59B3-1082-5B0C-8B7B54281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598" y="15481"/>
            <a:ext cx="2783316" cy="27833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preview">
            <a:extLst>
              <a:ext uri="{FF2B5EF4-FFF2-40B4-BE49-F238E27FC236}">
                <a16:creationId xmlns:a16="http://schemas.microsoft.com/office/drawing/2014/main" id="{DFE00062-1AF2-C796-F171-1AC7AA251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681" y="5119839"/>
            <a:ext cx="3515824" cy="149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2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052F-5917-F646-A3FB-67E7668EA942}"/>
              </a:ext>
            </a:extLst>
          </p:cNvPr>
          <p:cNvSpPr>
            <a:spLocks noGrp="1"/>
          </p:cNvSpPr>
          <p:nvPr>
            <p:ph type="title"/>
          </p:nvPr>
        </p:nvSpPr>
        <p:spPr/>
        <p:txBody>
          <a:bodyPr/>
          <a:lstStyle/>
          <a:p>
            <a:r>
              <a:rPr lang="en-GB" b="1" dirty="0"/>
              <a:t>Key Focus Areas</a:t>
            </a:r>
            <a:br>
              <a:rPr lang="en-GB" dirty="0"/>
            </a:br>
            <a:endParaRPr lang="en-US" dirty="0"/>
          </a:p>
        </p:txBody>
      </p:sp>
      <p:sp>
        <p:nvSpPr>
          <p:cNvPr id="6" name="TextBox 5">
            <a:extLst>
              <a:ext uri="{FF2B5EF4-FFF2-40B4-BE49-F238E27FC236}">
                <a16:creationId xmlns:a16="http://schemas.microsoft.com/office/drawing/2014/main" id="{FB42DE00-46B5-CB5D-71F0-A08C74562A0E}"/>
              </a:ext>
            </a:extLst>
          </p:cNvPr>
          <p:cNvSpPr txBox="1"/>
          <p:nvPr/>
        </p:nvSpPr>
        <p:spPr>
          <a:xfrm>
            <a:off x="380997" y="1454206"/>
            <a:ext cx="6713486" cy="4524315"/>
          </a:xfrm>
          <a:prstGeom prst="rect">
            <a:avLst/>
          </a:prstGeom>
          <a:noFill/>
        </p:spPr>
        <p:txBody>
          <a:bodyPr wrap="square">
            <a:spAutoFit/>
          </a:bodyPr>
          <a:lstStyle/>
          <a:p>
            <a:pPr marL="457200" indent="-457200">
              <a:buFont typeface="Wingdings" pitchFamily="2" charset="2"/>
              <a:buChar char="v"/>
            </a:pPr>
            <a:r>
              <a:rPr lang="en-GB" sz="3200" dirty="0"/>
              <a:t>Understanding the funding landscape </a:t>
            </a:r>
          </a:p>
          <a:p>
            <a:pPr marL="457200" indent="-457200">
              <a:buFont typeface="Wingdings" pitchFamily="2" charset="2"/>
              <a:buChar char="v"/>
            </a:pPr>
            <a:r>
              <a:rPr lang="en-GB" sz="3200" dirty="0"/>
              <a:t>Identifying funding opportunities </a:t>
            </a:r>
          </a:p>
          <a:p>
            <a:pPr marL="457200" indent="-457200">
              <a:buFont typeface="Wingdings" pitchFamily="2" charset="2"/>
              <a:buChar char="v"/>
            </a:pPr>
            <a:r>
              <a:rPr lang="en-GB" sz="3200" dirty="0"/>
              <a:t>Understanding the grant application process</a:t>
            </a:r>
          </a:p>
          <a:p>
            <a:pPr marL="457200" indent="-457200">
              <a:buFont typeface="Wingdings" pitchFamily="2" charset="2"/>
              <a:buChar char="v"/>
            </a:pPr>
            <a:r>
              <a:rPr lang="en-GB" sz="3200" dirty="0"/>
              <a:t>Aligning your proposal with funders' priorities</a:t>
            </a:r>
          </a:p>
          <a:p>
            <a:pPr marL="457200" indent="-457200">
              <a:buFont typeface="Wingdings" pitchFamily="2" charset="2"/>
              <a:buChar char="v"/>
            </a:pPr>
            <a:r>
              <a:rPr lang="en-GB" sz="3200" dirty="0"/>
              <a:t>Writing clear and compelling narratives</a:t>
            </a:r>
          </a:p>
        </p:txBody>
      </p:sp>
    </p:spTree>
    <p:extLst>
      <p:ext uri="{BB962C8B-B14F-4D97-AF65-F5344CB8AC3E}">
        <p14:creationId xmlns:p14="http://schemas.microsoft.com/office/powerpoint/2010/main" val="94240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B089-F173-BC47-9A5A-697C2579A0D7}"/>
              </a:ext>
            </a:extLst>
          </p:cNvPr>
          <p:cNvSpPr>
            <a:spLocks noGrp="1"/>
          </p:cNvSpPr>
          <p:nvPr>
            <p:ph type="title"/>
          </p:nvPr>
        </p:nvSpPr>
        <p:spPr>
          <a:xfrm>
            <a:off x="808558" y="87766"/>
            <a:ext cx="5096259" cy="1325563"/>
          </a:xfrm>
        </p:spPr>
        <p:txBody>
          <a:bodyPr/>
          <a:lstStyle/>
          <a:p>
            <a:r>
              <a:rPr lang="en-GB" b="1" dirty="0"/>
              <a:t>Learning Outcomes</a:t>
            </a:r>
            <a:endParaRPr lang="en-US" dirty="0"/>
          </a:p>
        </p:txBody>
      </p:sp>
      <p:sp>
        <p:nvSpPr>
          <p:cNvPr id="6" name="TextBox 5">
            <a:extLst>
              <a:ext uri="{FF2B5EF4-FFF2-40B4-BE49-F238E27FC236}">
                <a16:creationId xmlns:a16="http://schemas.microsoft.com/office/drawing/2014/main" id="{756F2113-8ECC-B1BB-B4CA-7B8F843049B7}"/>
              </a:ext>
            </a:extLst>
          </p:cNvPr>
          <p:cNvSpPr txBox="1"/>
          <p:nvPr/>
        </p:nvSpPr>
        <p:spPr>
          <a:xfrm>
            <a:off x="303485" y="1384144"/>
            <a:ext cx="8462143" cy="5386090"/>
          </a:xfrm>
          <a:prstGeom prst="rect">
            <a:avLst/>
          </a:prstGeom>
          <a:noFill/>
        </p:spPr>
        <p:txBody>
          <a:bodyPr wrap="square">
            <a:spAutoFit/>
          </a:bodyPr>
          <a:lstStyle/>
          <a:p>
            <a:br>
              <a:rPr lang="en-GB" sz="2400" dirty="0"/>
            </a:br>
            <a:r>
              <a:rPr lang="en-GB" sz="3200" dirty="0"/>
              <a:t>By the end of the session, you will:</a:t>
            </a:r>
          </a:p>
          <a:p>
            <a:endParaRPr lang="en-GB" sz="3200" dirty="0"/>
          </a:p>
          <a:p>
            <a:pPr marL="457200" indent="-457200">
              <a:buFont typeface="Wingdings" pitchFamily="2" charset="2"/>
              <a:buChar char="v"/>
            </a:pPr>
            <a:r>
              <a:rPr lang="en-GB" sz="3200" dirty="0"/>
              <a:t>Identify appropriate funding source</a:t>
            </a:r>
          </a:p>
          <a:p>
            <a:pPr marL="457200" indent="-457200">
              <a:buFont typeface="Wingdings" pitchFamily="2" charset="2"/>
              <a:buChar char="v"/>
            </a:pPr>
            <a:endParaRPr lang="en-GB" sz="3200" dirty="0"/>
          </a:p>
          <a:p>
            <a:pPr marL="457200" indent="-457200">
              <a:buFont typeface="Wingdings" pitchFamily="2" charset="2"/>
              <a:buChar char="v"/>
            </a:pPr>
            <a:r>
              <a:rPr lang="en-GB" sz="3200" dirty="0"/>
              <a:t>Know how to structure a successful grant proposal</a:t>
            </a:r>
          </a:p>
          <a:p>
            <a:pPr marL="457200" indent="-457200">
              <a:buFont typeface="Wingdings" pitchFamily="2" charset="2"/>
              <a:buChar char="v"/>
            </a:pPr>
            <a:endParaRPr lang="en-GB" sz="3200" dirty="0"/>
          </a:p>
          <a:p>
            <a:pPr marL="457200" indent="-457200">
              <a:buFont typeface="Wingdings" pitchFamily="2" charset="2"/>
              <a:buChar char="v"/>
            </a:pPr>
            <a:r>
              <a:rPr lang="en-GB" sz="3200" dirty="0"/>
              <a:t>Gain insights into what funders look for</a:t>
            </a:r>
          </a:p>
          <a:p>
            <a:pPr marL="457200" indent="-457200">
              <a:buFont typeface="Wingdings" pitchFamily="2" charset="2"/>
              <a:buChar char="v"/>
            </a:pPr>
            <a:endParaRPr lang="en-GB" sz="3200" dirty="0"/>
          </a:p>
          <a:p>
            <a:pPr marL="457200" indent="-457200">
              <a:buFont typeface="Wingdings" pitchFamily="2" charset="2"/>
              <a:buChar char="v"/>
            </a:pPr>
            <a:r>
              <a:rPr lang="en-GB" sz="3200" dirty="0"/>
              <a:t>Learn strategies to strengthen your application</a:t>
            </a:r>
          </a:p>
        </p:txBody>
      </p:sp>
    </p:spTree>
    <p:extLst>
      <p:ext uri="{BB962C8B-B14F-4D97-AF65-F5344CB8AC3E}">
        <p14:creationId xmlns:p14="http://schemas.microsoft.com/office/powerpoint/2010/main" val="105843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5ADA63-686D-1142-BDB6-545980F7FEA7}"/>
              </a:ext>
            </a:extLst>
          </p:cNvPr>
          <p:cNvSpPr>
            <a:spLocks noGrp="1"/>
          </p:cNvSpPr>
          <p:nvPr>
            <p:ph type="title"/>
          </p:nvPr>
        </p:nvSpPr>
        <p:spPr>
          <a:xfrm>
            <a:off x="5608449" y="191704"/>
            <a:ext cx="6263642" cy="738461"/>
          </a:xfrm>
        </p:spPr>
        <p:txBody>
          <a:bodyPr>
            <a:normAutofit fontScale="90000"/>
          </a:bodyPr>
          <a:lstStyle/>
          <a:p>
            <a:r>
              <a:rPr lang="en-US" b="1" dirty="0"/>
              <a:t>Overview of Key Research Funding Sources</a:t>
            </a:r>
          </a:p>
        </p:txBody>
      </p:sp>
      <p:sp>
        <p:nvSpPr>
          <p:cNvPr id="4" name="TextBox 3">
            <a:extLst>
              <a:ext uri="{FF2B5EF4-FFF2-40B4-BE49-F238E27FC236}">
                <a16:creationId xmlns:a16="http://schemas.microsoft.com/office/drawing/2014/main" id="{DAF796B6-A96A-73D6-E2E2-45847335399E}"/>
              </a:ext>
            </a:extLst>
          </p:cNvPr>
          <p:cNvSpPr txBox="1"/>
          <p:nvPr/>
        </p:nvSpPr>
        <p:spPr>
          <a:xfrm>
            <a:off x="5398899" y="1245476"/>
            <a:ext cx="6677487" cy="5612524"/>
          </a:xfrm>
          <a:prstGeom prst="rect">
            <a:avLst/>
          </a:prstGeom>
          <a:noFill/>
        </p:spPr>
        <p:txBody>
          <a:bodyPr wrap="square">
            <a:spAutoFit/>
          </a:bodyPr>
          <a:lstStyle/>
          <a:p>
            <a:pPr marL="285750" indent="-285750">
              <a:buFont typeface="Wingdings" pitchFamily="2" charset="2"/>
              <a:buChar char="Ø"/>
            </a:pPr>
            <a:r>
              <a:rPr lang="en-US" sz="2000" b="1" dirty="0"/>
              <a:t>Government Funding Bodies</a:t>
            </a:r>
            <a:r>
              <a:rPr lang="en-US" sz="2000" dirty="0"/>
              <a:t>: National (UKRI, </a:t>
            </a:r>
            <a:r>
              <a:rPr lang="en-US" sz="2000" dirty="0" err="1"/>
              <a:t>Tetfund</a:t>
            </a:r>
            <a:r>
              <a:rPr lang="en-US" sz="2000" dirty="0"/>
              <a:t>) or International (Horizon Europe); National Science Foundation (NSF - USA); National Research Foundation (NRF-SA).</a:t>
            </a:r>
          </a:p>
          <a:p>
            <a:pPr marL="285750" indent="-285750">
              <a:buFont typeface="Wingdings" pitchFamily="2" charset="2"/>
              <a:buChar char="Ø"/>
            </a:pPr>
            <a:r>
              <a:rPr lang="en-US" sz="2000" b="1" dirty="0"/>
              <a:t>Charitable Foundations and Trusts</a:t>
            </a:r>
            <a:r>
              <a:rPr lang="en-US" sz="2000" dirty="0"/>
              <a:t>: The Welcome Trust, Leverhulme Trust, Bill &amp; Melinda Gates Foundation, Nuffield Foundation</a:t>
            </a:r>
          </a:p>
          <a:p>
            <a:pPr marL="285750" indent="-285750">
              <a:buFont typeface="Wingdings" pitchFamily="2" charset="2"/>
              <a:buChar char="Ø"/>
            </a:pPr>
            <a:r>
              <a:rPr lang="en-US" sz="2000" b="1" dirty="0"/>
              <a:t>Corporate and Industry Partnerships</a:t>
            </a:r>
            <a:r>
              <a:rPr lang="en-US" sz="2000" dirty="0"/>
              <a:t>: Innovate UK</a:t>
            </a:r>
          </a:p>
          <a:p>
            <a:pPr marL="285750" indent="-285750">
              <a:buFont typeface="Wingdings" pitchFamily="2" charset="2"/>
              <a:buChar char="Ø"/>
            </a:pPr>
            <a:r>
              <a:rPr lang="en-US" sz="2000" b="1" dirty="0"/>
              <a:t>Professional and Academic Associations</a:t>
            </a:r>
            <a:r>
              <a:rPr lang="en-US" sz="2000" dirty="0"/>
              <a:t>: Royal Society, British Academy, Royal Academy of Engineering, The Academy of Medical Sciences. </a:t>
            </a:r>
          </a:p>
          <a:p>
            <a:pPr marL="285750" indent="-285750">
              <a:buFont typeface="Wingdings" pitchFamily="2" charset="2"/>
              <a:buChar char="Ø"/>
            </a:pPr>
            <a:r>
              <a:rPr lang="en-US" sz="2000" b="1" dirty="0"/>
              <a:t>Regional and Development-Focused Sources</a:t>
            </a:r>
            <a:r>
              <a:rPr lang="en-US" sz="2000" dirty="0"/>
              <a:t>: Global Challenges Research Fund (GCRF); Newton Fund; British Council </a:t>
            </a:r>
          </a:p>
          <a:p>
            <a:pPr marL="285750" indent="-285750">
              <a:buFont typeface="Wingdings" pitchFamily="2" charset="2"/>
              <a:buChar char="Ø"/>
            </a:pPr>
            <a:r>
              <a:rPr lang="en-US" sz="2000" b="1" dirty="0"/>
              <a:t>Specific-Theme Funding</a:t>
            </a:r>
            <a:r>
              <a:rPr lang="en-US" sz="2000" dirty="0"/>
              <a:t>: Belmont Forum, Green Climate Fund, National Institute for Health Research (NIHR)</a:t>
            </a:r>
          </a:p>
          <a:p>
            <a:pPr marL="285750" indent="-285750">
              <a:buFont typeface="Wingdings" pitchFamily="2" charset="2"/>
              <a:buChar char="Ø"/>
            </a:pPr>
            <a:r>
              <a:rPr lang="en-US" sz="2000" b="1" dirty="0"/>
              <a:t>Crowdfunding and Community-Driven Sources</a:t>
            </a:r>
            <a:r>
              <a:rPr lang="en-US" sz="2000" dirty="0"/>
              <a:t>: </a:t>
            </a:r>
            <a:r>
              <a:rPr lang="en-US" sz="2000" dirty="0" err="1"/>
              <a:t>Experiment.com</a:t>
            </a:r>
            <a:r>
              <a:rPr lang="en-US" sz="2000" dirty="0"/>
              <a:t> or </a:t>
            </a:r>
            <a:r>
              <a:rPr lang="en-US" sz="2000" dirty="0" err="1"/>
              <a:t>FundRazr</a:t>
            </a:r>
            <a:endParaRPr lang="en-US" sz="2000" dirty="0"/>
          </a:p>
        </p:txBody>
      </p:sp>
    </p:spTree>
    <p:extLst>
      <p:ext uri="{BB962C8B-B14F-4D97-AF65-F5344CB8AC3E}">
        <p14:creationId xmlns:p14="http://schemas.microsoft.com/office/powerpoint/2010/main" val="189553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B7CB8-F2C0-BD48-BE78-E822BCF58327}"/>
              </a:ext>
            </a:extLst>
          </p:cNvPr>
          <p:cNvSpPr>
            <a:spLocks noGrp="1"/>
          </p:cNvSpPr>
          <p:nvPr>
            <p:ph type="title"/>
          </p:nvPr>
        </p:nvSpPr>
        <p:spPr>
          <a:xfrm>
            <a:off x="380997" y="191705"/>
            <a:ext cx="6650424" cy="691165"/>
          </a:xfrm>
        </p:spPr>
        <p:txBody>
          <a:bodyPr>
            <a:normAutofit fontScale="90000"/>
          </a:bodyPr>
          <a:lstStyle/>
          <a:p>
            <a:pPr algn="ctr"/>
            <a:r>
              <a:rPr lang="en-US" b="1" dirty="0"/>
              <a:t>Types of Research Funding</a:t>
            </a:r>
          </a:p>
        </p:txBody>
      </p:sp>
      <p:sp>
        <p:nvSpPr>
          <p:cNvPr id="6" name="TextBox 5">
            <a:extLst>
              <a:ext uri="{FF2B5EF4-FFF2-40B4-BE49-F238E27FC236}">
                <a16:creationId xmlns:a16="http://schemas.microsoft.com/office/drawing/2014/main" id="{81E4D301-B04F-33FE-F203-BD980516C77C}"/>
              </a:ext>
            </a:extLst>
          </p:cNvPr>
          <p:cNvSpPr txBox="1"/>
          <p:nvPr/>
        </p:nvSpPr>
        <p:spPr>
          <a:xfrm>
            <a:off x="160280" y="882870"/>
            <a:ext cx="8463458" cy="5755422"/>
          </a:xfrm>
          <a:prstGeom prst="rect">
            <a:avLst/>
          </a:prstGeom>
          <a:noFill/>
        </p:spPr>
        <p:txBody>
          <a:bodyPr wrap="square">
            <a:spAutoFit/>
          </a:bodyPr>
          <a:lstStyle/>
          <a:p>
            <a:pPr marL="342900" indent="-342900">
              <a:buFont typeface="Wingdings" pitchFamily="2" charset="2"/>
              <a:buChar char="Ø"/>
            </a:pPr>
            <a:r>
              <a:rPr lang="en-US" sz="2300" b="1" dirty="0"/>
              <a:t>Research Grants </a:t>
            </a:r>
            <a:r>
              <a:rPr lang="en-US" sz="2300" dirty="0"/>
              <a:t>(for research projects, covers salaries, equipment, consumables, and dissemination e.g. UKRI)</a:t>
            </a:r>
          </a:p>
          <a:p>
            <a:pPr marL="342900" indent="-342900">
              <a:buFont typeface="Wingdings" pitchFamily="2" charset="2"/>
              <a:buChar char="Ø"/>
            </a:pPr>
            <a:r>
              <a:rPr lang="en-US" sz="2300" dirty="0"/>
              <a:t> </a:t>
            </a:r>
            <a:r>
              <a:rPr lang="en-US" sz="2300" b="1" dirty="0"/>
              <a:t>Fellowships</a:t>
            </a:r>
            <a:r>
              <a:rPr lang="en-US" sz="2300" dirty="0"/>
              <a:t> (for individual career development, cover salary support, training, and independent research e.g. Leverhulme Trust Fellowship).</a:t>
            </a:r>
          </a:p>
          <a:p>
            <a:pPr marL="342900" indent="-342900">
              <a:buFont typeface="Wingdings" pitchFamily="2" charset="2"/>
              <a:buChar char="Ø"/>
            </a:pPr>
            <a:r>
              <a:rPr lang="en-US" sz="2300" b="1" dirty="0"/>
              <a:t>Travel Grants </a:t>
            </a:r>
            <a:r>
              <a:rPr lang="en-US" sz="2300" dirty="0"/>
              <a:t>(for travel to conferences, workshops </a:t>
            </a:r>
            <a:r>
              <a:rPr lang="en-US" sz="2300" dirty="0" err="1"/>
              <a:t>etc</a:t>
            </a:r>
            <a:r>
              <a:rPr lang="en-US" sz="2300" dirty="0"/>
              <a:t>)</a:t>
            </a:r>
          </a:p>
          <a:p>
            <a:pPr marL="342900" indent="-342900">
              <a:buFont typeface="Wingdings" pitchFamily="2" charset="2"/>
              <a:buChar char="Ø"/>
            </a:pPr>
            <a:r>
              <a:rPr lang="en-US" sz="2300" b="1" dirty="0"/>
              <a:t>Seed Funding </a:t>
            </a:r>
            <a:r>
              <a:rPr lang="en-US" sz="2300" dirty="0"/>
              <a:t>(for early-stage or pilot research projects)</a:t>
            </a:r>
          </a:p>
          <a:p>
            <a:pPr marL="342900" indent="-342900">
              <a:buFont typeface="Wingdings" pitchFamily="2" charset="2"/>
              <a:buChar char="Ø"/>
            </a:pPr>
            <a:r>
              <a:rPr lang="en-US" sz="2300" b="1" dirty="0"/>
              <a:t>Collaborative and Industry Funding </a:t>
            </a:r>
            <a:r>
              <a:rPr lang="en-US" sz="2300" dirty="0"/>
              <a:t>(for partnerships between academia and industry e.g. Innovate UK Collaboration Grants, UK).</a:t>
            </a:r>
          </a:p>
          <a:p>
            <a:pPr marL="342900" indent="-342900">
              <a:buFont typeface="Wingdings" pitchFamily="2" charset="2"/>
              <a:buChar char="Ø"/>
            </a:pPr>
            <a:r>
              <a:rPr lang="en-US" sz="2300" b="1" dirty="0"/>
              <a:t>Postdoctoral and Early Career Funding </a:t>
            </a:r>
            <a:r>
              <a:rPr lang="en-US" sz="2300" dirty="0"/>
              <a:t>(for early-stage researchers to establish independent careers) </a:t>
            </a:r>
          </a:p>
          <a:p>
            <a:pPr marL="342900" indent="-342900">
              <a:buFont typeface="Wingdings" pitchFamily="2" charset="2"/>
              <a:buChar char="Ø"/>
            </a:pPr>
            <a:r>
              <a:rPr lang="en-US" sz="2300" b="1" dirty="0"/>
              <a:t>Capacity Building and Training Grants </a:t>
            </a:r>
            <a:r>
              <a:rPr lang="en-US" sz="2300" dirty="0"/>
              <a:t>(enhance research capacity in specific regions or disciplines e.g. Global Challenges Research Fund, GCRF, UK)</a:t>
            </a:r>
          </a:p>
          <a:p>
            <a:pPr marL="342900" indent="-342900">
              <a:buFont typeface="Wingdings" pitchFamily="2" charset="2"/>
              <a:buChar char="Ø"/>
            </a:pPr>
            <a:r>
              <a:rPr lang="en-US" sz="2300" b="1" dirty="0"/>
              <a:t>Conference and Dissemination Grants </a:t>
            </a:r>
            <a:r>
              <a:rPr lang="en-US" sz="2300" dirty="0"/>
              <a:t>(Fund dissemination of research findings or organization of academic events)</a:t>
            </a:r>
          </a:p>
        </p:txBody>
      </p:sp>
    </p:spTree>
    <p:extLst>
      <p:ext uri="{BB962C8B-B14F-4D97-AF65-F5344CB8AC3E}">
        <p14:creationId xmlns:p14="http://schemas.microsoft.com/office/powerpoint/2010/main" val="363843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B089-F173-BC47-9A5A-697C2579A0D7}"/>
              </a:ext>
            </a:extLst>
          </p:cNvPr>
          <p:cNvSpPr>
            <a:spLocks noGrp="1"/>
          </p:cNvSpPr>
          <p:nvPr>
            <p:ph type="title"/>
          </p:nvPr>
        </p:nvSpPr>
        <p:spPr>
          <a:xfrm>
            <a:off x="509012" y="474854"/>
            <a:ext cx="7196383" cy="707886"/>
          </a:xfrm>
        </p:spPr>
        <p:txBody>
          <a:bodyPr>
            <a:normAutofit fontScale="90000"/>
          </a:bodyPr>
          <a:lstStyle/>
          <a:p>
            <a:r>
              <a:rPr lang="en-US" b="1" dirty="0"/>
              <a:t>Finding Relevant Funding Calls</a:t>
            </a:r>
            <a:br>
              <a:rPr lang="en-US" b="1" dirty="0"/>
            </a:br>
            <a:endParaRPr lang="en-US" b="1" dirty="0"/>
          </a:p>
        </p:txBody>
      </p:sp>
      <p:sp>
        <p:nvSpPr>
          <p:cNvPr id="6" name="TextBox 5">
            <a:extLst>
              <a:ext uri="{FF2B5EF4-FFF2-40B4-BE49-F238E27FC236}">
                <a16:creationId xmlns:a16="http://schemas.microsoft.com/office/drawing/2014/main" id="{EE55428B-11B4-024B-D9D3-96F2FE1FB923}"/>
              </a:ext>
            </a:extLst>
          </p:cNvPr>
          <p:cNvSpPr txBox="1"/>
          <p:nvPr/>
        </p:nvSpPr>
        <p:spPr>
          <a:xfrm>
            <a:off x="497188" y="1028342"/>
            <a:ext cx="7196384" cy="5170646"/>
          </a:xfrm>
          <a:prstGeom prst="rect">
            <a:avLst/>
          </a:prstGeom>
          <a:noFill/>
        </p:spPr>
        <p:txBody>
          <a:bodyPr wrap="square">
            <a:spAutoFit/>
          </a:bodyPr>
          <a:lstStyle/>
          <a:p>
            <a:pPr marL="342900" indent="-342900">
              <a:buFont typeface="Wingdings" pitchFamily="2" charset="2"/>
              <a:buChar char="v"/>
            </a:pPr>
            <a:r>
              <a:rPr lang="en-US" sz="2600" dirty="0"/>
              <a:t>Use online funding databases and portals (Research Professional, CORDIS (EU), Pivot-RP, </a:t>
            </a:r>
            <a:r>
              <a:rPr lang="en-US" sz="2600" dirty="0" err="1"/>
              <a:t>Grants.gov</a:t>
            </a:r>
            <a:r>
              <a:rPr lang="en-US" sz="2600" dirty="0"/>
              <a:t> (USA), UKRI (UK)</a:t>
            </a:r>
          </a:p>
          <a:p>
            <a:pPr marL="342900" indent="-342900">
              <a:buFont typeface="Wingdings" pitchFamily="2" charset="2"/>
              <a:buChar char="v"/>
            </a:pPr>
            <a:r>
              <a:rPr lang="en-US" sz="2600" dirty="0"/>
              <a:t>Subscribe to funding alerts (email alerts or follow funding agencies on social media)</a:t>
            </a:r>
          </a:p>
          <a:p>
            <a:pPr marL="342900" indent="-342900">
              <a:buFont typeface="Wingdings" pitchFamily="2" charset="2"/>
              <a:buChar char="v"/>
            </a:pPr>
            <a:r>
              <a:rPr lang="en-US" sz="2600" dirty="0"/>
              <a:t>Network with peers and collaborators (e.g. research groups, conferences, </a:t>
            </a:r>
            <a:r>
              <a:rPr lang="en-US" sz="2600" dirty="0" err="1"/>
              <a:t>listserve</a:t>
            </a:r>
            <a:r>
              <a:rPr lang="en-US" sz="2600" dirty="0"/>
              <a:t> etc.)</a:t>
            </a:r>
          </a:p>
          <a:p>
            <a:pPr marL="342900" indent="-342900">
              <a:buFont typeface="Wingdings" pitchFamily="2" charset="2"/>
              <a:buChar char="v"/>
            </a:pPr>
            <a:r>
              <a:rPr lang="en-US" sz="2600" dirty="0"/>
              <a:t>Attend information sessions and webinars (many funding bodies host regular info sessions)</a:t>
            </a:r>
          </a:p>
          <a:p>
            <a:pPr marL="342900" indent="-342900">
              <a:buFont typeface="Wingdings" pitchFamily="2" charset="2"/>
              <a:buChar char="v"/>
            </a:pPr>
            <a:r>
              <a:rPr lang="en-US" sz="2600" dirty="0"/>
              <a:t>Engage professional associations and networks (RGS-IBG and collaborate with colleagues who may already be familiar with relevant funders)</a:t>
            </a:r>
          </a:p>
          <a:p>
            <a:r>
              <a:rPr lang="en-US" dirty="0"/>
              <a:t> </a:t>
            </a:r>
          </a:p>
        </p:txBody>
      </p:sp>
      <p:sp>
        <p:nvSpPr>
          <p:cNvPr id="8" name="TextBox 7">
            <a:extLst>
              <a:ext uri="{FF2B5EF4-FFF2-40B4-BE49-F238E27FC236}">
                <a16:creationId xmlns:a16="http://schemas.microsoft.com/office/drawing/2014/main" id="{EB003F7C-56AB-A203-2F0C-9A2B770F1A06}"/>
              </a:ext>
            </a:extLst>
          </p:cNvPr>
          <p:cNvSpPr txBox="1"/>
          <p:nvPr/>
        </p:nvSpPr>
        <p:spPr>
          <a:xfrm>
            <a:off x="237685" y="6059980"/>
            <a:ext cx="7196384" cy="707886"/>
          </a:xfrm>
          <a:prstGeom prst="rect">
            <a:avLst/>
          </a:prstGeom>
          <a:noFill/>
        </p:spPr>
        <p:txBody>
          <a:bodyPr wrap="square">
            <a:spAutoFit/>
          </a:bodyPr>
          <a:lstStyle/>
          <a:p>
            <a:pPr algn="ctr"/>
            <a:r>
              <a:rPr lang="en-US" sz="2000" b="1" dirty="0"/>
              <a:t>You must be clear about your research objectives, scope, scale, and timeline of your project.</a:t>
            </a:r>
          </a:p>
        </p:txBody>
      </p:sp>
    </p:spTree>
    <p:extLst>
      <p:ext uri="{BB962C8B-B14F-4D97-AF65-F5344CB8AC3E}">
        <p14:creationId xmlns:p14="http://schemas.microsoft.com/office/powerpoint/2010/main" val="191889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B8C0-507F-1339-8CF2-6AF677BDD562}"/>
              </a:ext>
            </a:extLst>
          </p:cNvPr>
          <p:cNvSpPr>
            <a:spLocks noGrp="1"/>
          </p:cNvSpPr>
          <p:nvPr>
            <p:ph type="title"/>
          </p:nvPr>
        </p:nvSpPr>
        <p:spPr>
          <a:xfrm>
            <a:off x="1907627" y="2254469"/>
            <a:ext cx="8261131" cy="2459421"/>
          </a:xfrm>
        </p:spPr>
        <p:txBody>
          <a:bodyPr/>
          <a:lstStyle/>
          <a:p>
            <a:pPr algn="ctr"/>
            <a:r>
              <a:rPr lang="en-US" b="1" dirty="0"/>
              <a:t>Review the document on key grant awarding bodies. </a:t>
            </a:r>
          </a:p>
        </p:txBody>
      </p:sp>
    </p:spTree>
    <p:extLst>
      <p:ext uri="{BB962C8B-B14F-4D97-AF65-F5344CB8AC3E}">
        <p14:creationId xmlns:p14="http://schemas.microsoft.com/office/powerpoint/2010/main" val="108532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6CFE90-5E6A-A947-853A-9E6139C751E5}"/>
              </a:ext>
            </a:extLst>
          </p:cNvPr>
          <p:cNvSpPr>
            <a:spLocks noGrp="1"/>
          </p:cNvSpPr>
          <p:nvPr>
            <p:ph type="title"/>
          </p:nvPr>
        </p:nvSpPr>
        <p:spPr>
          <a:xfrm>
            <a:off x="6096000" y="1664521"/>
            <a:ext cx="5961890" cy="3528958"/>
          </a:xfrm>
        </p:spPr>
        <p:txBody>
          <a:bodyPr/>
          <a:lstStyle/>
          <a:p>
            <a:r>
              <a:rPr lang="en-US" dirty="0"/>
              <a:t>Now you think you have found the right call for you …. before you start writing and forming a team …</a:t>
            </a:r>
          </a:p>
        </p:txBody>
      </p:sp>
    </p:spTree>
    <p:extLst>
      <p:ext uri="{BB962C8B-B14F-4D97-AF65-F5344CB8AC3E}">
        <p14:creationId xmlns:p14="http://schemas.microsoft.com/office/powerpoint/2010/main" val="398495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BDFD-1296-7444-BFB8-320829ACA148}"/>
              </a:ext>
            </a:extLst>
          </p:cNvPr>
          <p:cNvSpPr>
            <a:spLocks noGrp="1"/>
          </p:cNvSpPr>
          <p:nvPr>
            <p:ph type="title"/>
          </p:nvPr>
        </p:nvSpPr>
        <p:spPr>
          <a:xfrm>
            <a:off x="380997" y="144408"/>
            <a:ext cx="8526520" cy="1325563"/>
          </a:xfrm>
        </p:spPr>
        <p:txBody>
          <a:bodyPr>
            <a:normAutofit fontScale="90000"/>
          </a:bodyPr>
          <a:lstStyle/>
          <a:p>
            <a:r>
              <a:rPr lang="en-GB" sz="3600" b="1" dirty="0"/>
              <a:t>Interpreting Guidelines and Eligibility Criteria</a:t>
            </a:r>
            <a:br>
              <a:rPr lang="en-GB" b="1" dirty="0"/>
            </a:br>
            <a:endParaRPr lang="en-US" dirty="0"/>
          </a:p>
        </p:txBody>
      </p:sp>
      <p:sp>
        <p:nvSpPr>
          <p:cNvPr id="6" name="TextBox 5">
            <a:extLst>
              <a:ext uri="{FF2B5EF4-FFF2-40B4-BE49-F238E27FC236}">
                <a16:creationId xmlns:a16="http://schemas.microsoft.com/office/drawing/2014/main" id="{42201C8C-21B1-BB40-8FC4-22A73409ECF3}"/>
              </a:ext>
            </a:extLst>
          </p:cNvPr>
          <p:cNvSpPr txBox="1"/>
          <p:nvPr/>
        </p:nvSpPr>
        <p:spPr>
          <a:xfrm>
            <a:off x="416468" y="1127447"/>
            <a:ext cx="8207269" cy="5304884"/>
          </a:xfrm>
          <a:prstGeom prst="rect">
            <a:avLst/>
          </a:prstGeom>
          <a:noFill/>
        </p:spPr>
        <p:txBody>
          <a:bodyPr wrap="square">
            <a:spAutoFit/>
          </a:bodyPr>
          <a:lstStyle/>
          <a:p>
            <a:pPr marL="457200" indent="-457200">
              <a:buFont typeface="Arial" panose="020B0604020202020204" pitchFamily="34" charset="0"/>
              <a:buChar char="•"/>
            </a:pPr>
            <a:r>
              <a:rPr lang="en-US" sz="2800" dirty="0"/>
              <a:t>Read the guidelines thoroughly (have a good grasp of the funder’s objectives and the focus of the call)</a:t>
            </a:r>
          </a:p>
          <a:p>
            <a:pPr marL="457200" indent="-457200">
              <a:buFont typeface="Arial" panose="020B0604020202020204" pitchFamily="34" charset="0"/>
              <a:buChar char="•"/>
            </a:pPr>
            <a:r>
              <a:rPr lang="en-US" sz="2800" dirty="0"/>
              <a:t>Check eligibility requirements (focus on both applicant and project eligibility) </a:t>
            </a:r>
          </a:p>
          <a:p>
            <a:pPr marL="457200" indent="-457200">
              <a:buFont typeface="Arial" panose="020B0604020202020204" pitchFamily="34" charset="0"/>
              <a:buChar char="•"/>
            </a:pPr>
            <a:r>
              <a:rPr lang="en-US" sz="2800" dirty="0"/>
              <a:t>Check budget restrictions (funding amount and eligible costs) </a:t>
            </a:r>
          </a:p>
          <a:p>
            <a:pPr marL="457200" indent="-457200">
              <a:buFont typeface="Arial" panose="020B0604020202020204" pitchFamily="34" charset="0"/>
              <a:buChar char="•"/>
            </a:pPr>
            <a:r>
              <a:rPr lang="en-US" sz="2800" dirty="0"/>
              <a:t>Understand submission requirements (deadlines, format, submission process)</a:t>
            </a:r>
          </a:p>
          <a:p>
            <a:pPr marL="457200" indent="-457200">
              <a:buFont typeface="Arial" panose="020B0604020202020204" pitchFamily="34" charset="0"/>
              <a:buChar char="•"/>
            </a:pPr>
            <a:r>
              <a:rPr lang="en-US" sz="2800" dirty="0"/>
              <a:t>Pay attention to review criteria</a:t>
            </a:r>
          </a:p>
          <a:p>
            <a:pPr marL="457200" indent="-457200">
              <a:buFont typeface="Arial" panose="020B0604020202020204" pitchFamily="34" charset="0"/>
              <a:buChar char="•"/>
            </a:pPr>
            <a:r>
              <a:rPr lang="en-US" sz="2800" dirty="0"/>
              <a:t>Clarify terms and conditions (funding period and reporting requirements)</a:t>
            </a:r>
          </a:p>
          <a:p>
            <a:r>
              <a:rPr lang="en-US" sz="2800" dirty="0"/>
              <a:t> </a:t>
            </a:r>
          </a:p>
        </p:txBody>
      </p:sp>
      <p:sp>
        <p:nvSpPr>
          <p:cNvPr id="8" name="TextBox 7">
            <a:extLst>
              <a:ext uri="{FF2B5EF4-FFF2-40B4-BE49-F238E27FC236}">
                <a16:creationId xmlns:a16="http://schemas.microsoft.com/office/drawing/2014/main" id="{3A55E32F-DCBD-4B1A-6911-78B554260E49}"/>
              </a:ext>
            </a:extLst>
          </p:cNvPr>
          <p:cNvSpPr txBox="1"/>
          <p:nvPr/>
        </p:nvSpPr>
        <p:spPr>
          <a:xfrm>
            <a:off x="634562" y="6067261"/>
            <a:ext cx="7847286" cy="646331"/>
          </a:xfrm>
          <a:prstGeom prst="rect">
            <a:avLst/>
          </a:prstGeom>
          <a:noFill/>
        </p:spPr>
        <p:txBody>
          <a:bodyPr wrap="square">
            <a:spAutoFit/>
          </a:bodyPr>
          <a:lstStyle/>
          <a:p>
            <a:r>
              <a:rPr lang="en-US" b="1" dirty="0"/>
              <a:t>Tips</a:t>
            </a:r>
            <a:r>
              <a:rPr lang="en-US" dirty="0"/>
              <a:t>: If in doubt, contact the funders to seek clarification, compare to past calls or awarded projects, or seek expert advice. </a:t>
            </a:r>
          </a:p>
        </p:txBody>
      </p:sp>
    </p:spTree>
    <p:extLst>
      <p:ext uri="{BB962C8B-B14F-4D97-AF65-F5344CB8AC3E}">
        <p14:creationId xmlns:p14="http://schemas.microsoft.com/office/powerpoint/2010/main" val="1450711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690A-F264-0B4C-961D-E09F6E897998}"/>
              </a:ext>
            </a:extLst>
          </p:cNvPr>
          <p:cNvSpPr>
            <a:spLocks noGrp="1"/>
          </p:cNvSpPr>
          <p:nvPr>
            <p:ph type="title"/>
          </p:nvPr>
        </p:nvSpPr>
        <p:spPr>
          <a:xfrm>
            <a:off x="380999" y="115155"/>
            <a:ext cx="6193221" cy="1148365"/>
          </a:xfrm>
        </p:spPr>
        <p:txBody>
          <a:bodyPr>
            <a:normAutofit fontScale="90000"/>
          </a:bodyPr>
          <a:lstStyle/>
          <a:p>
            <a:r>
              <a:rPr lang="en-US" b="1" dirty="0"/>
              <a:t>Structuring a Winning Proposal </a:t>
            </a:r>
          </a:p>
        </p:txBody>
      </p:sp>
      <p:sp>
        <p:nvSpPr>
          <p:cNvPr id="6" name="TextBox 5">
            <a:extLst>
              <a:ext uri="{FF2B5EF4-FFF2-40B4-BE49-F238E27FC236}">
                <a16:creationId xmlns:a16="http://schemas.microsoft.com/office/drawing/2014/main" id="{B6C43520-93D2-6E07-0FB0-713C17FCBEC5}"/>
              </a:ext>
            </a:extLst>
          </p:cNvPr>
          <p:cNvSpPr txBox="1"/>
          <p:nvPr/>
        </p:nvSpPr>
        <p:spPr>
          <a:xfrm>
            <a:off x="380999" y="1263520"/>
            <a:ext cx="6417365" cy="954107"/>
          </a:xfrm>
          <a:prstGeom prst="rect">
            <a:avLst/>
          </a:prstGeom>
          <a:noFill/>
        </p:spPr>
        <p:txBody>
          <a:bodyPr wrap="square">
            <a:spAutoFit/>
          </a:bodyPr>
          <a:lstStyle/>
          <a:p>
            <a:r>
              <a:rPr lang="en-US" sz="2800" dirty="0"/>
              <a:t>Key elements/sections to expect in a grant application:</a:t>
            </a:r>
          </a:p>
        </p:txBody>
      </p:sp>
      <p:sp>
        <p:nvSpPr>
          <p:cNvPr id="8" name="TextBox 7">
            <a:extLst>
              <a:ext uri="{FF2B5EF4-FFF2-40B4-BE49-F238E27FC236}">
                <a16:creationId xmlns:a16="http://schemas.microsoft.com/office/drawing/2014/main" id="{C1674764-7F57-ED57-DA7B-A5B755DC89C3}"/>
              </a:ext>
            </a:extLst>
          </p:cNvPr>
          <p:cNvSpPr txBox="1"/>
          <p:nvPr/>
        </p:nvSpPr>
        <p:spPr>
          <a:xfrm>
            <a:off x="380999" y="2411885"/>
            <a:ext cx="6715540" cy="3970318"/>
          </a:xfrm>
          <a:prstGeom prst="rect">
            <a:avLst/>
          </a:prstGeom>
          <a:noFill/>
        </p:spPr>
        <p:txBody>
          <a:bodyPr wrap="square">
            <a:spAutoFit/>
          </a:bodyPr>
          <a:lstStyle/>
          <a:p>
            <a:pPr marL="342900" indent="-342900">
              <a:buFont typeface="Wingdings" pitchFamily="2" charset="2"/>
              <a:buChar char="v"/>
            </a:pPr>
            <a:r>
              <a:rPr lang="en-US" sz="2800" dirty="0"/>
              <a:t>Abstract, executive or lay summary</a:t>
            </a:r>
          </a:p>
          <a:p>
            <a:pPr marL="342900" indent="-342900">
              <a:buFont typeface="Wingdings" pitchFamily="2" charset="2"/>
              <a:buChar char="v"/>
            </a:pPr>
            <a:r>
              <a:rPr lang="en-US" sz="2800" dirty="0"/>
              <a:t>Project description</a:t>
            </a:r>
          </a:p>
          <a:p>
            <a:pPr marL="342900" indent="-342900">
              <a:buFont typeface="Wingdings" pitchFamily="2" charset="2"/>
              <a:buChar char="v"/>
            </a:pPr>
            <a:r>
              <a:rPr lang="en-US" sz="2800" dirty="0"/>
              <a:t>Objectives</a:t>
            </a:r>
          </a:p>
          <a:p>
            <a:pPr marL="342900" indent="-342900">
              <a:buFont typeface="Wingdings" pitchFamily="2" charset="2"/>
              <a:buChar char="v"/>
            </a:pPr>
            <a:r>
              <a:rPr lang="en-US" sz="2800" dirty="0"/>
              <a:t>Work plan</a:t>
            </a:r>
          </a:p>
          <a:p>
            <a:pPr marL="342900" indent="-342900">
              <a:buFont typeface="Wingdings" pitchFamily="2" charset="2"/>
              <a:buChar char="v"/>
            </a:pPr>
            <a:r>
              <a:rPr lang="en-US" sz="2800" dirty="0"/>
              <a:t>ODA Justification statement</a:t>
            </a:r>
          </a:p>
          <a:p>
            <a:pPr marL="342900" indent="-342900">
              <a:buFont typeface="Wingdings" pitchFamily="2" charset="2"/>
              <a:buChar char="v"/>
            </a:pPr>
            <a:r>
              <a:rPr lang="en-US" sz="2800" dirty="0"/>
              <a:t>Equitable partnerships statement</a:t>
            </a:r>
          </a:p>
          <a:p>
            <a:pPr marL="342900" indent="-342900">
              <a:buFont typeface="Wingdings" pitchFamily="2" charset="2"/>
              <a:buChar char="v"/>
            </a:pPr>
            <a:r>
              <a:rPr lang="en-US" sz="2800" dirty="0"/>
              <a:t>Dissemination, Outreach and Publications</a:t>
            </a:r>
          </a:p>
          <a:p>
            <a:pPr marL="342900" indent="-342900">
              <a:buFont typeface="Wingdings" pitchFamily="2" charset="2"/>
              <a:buChar char="v"/>
            </a:pPr>
            <a:r>
              <a:rPr lang="en-US" sz="2800" dirty="0"/>
              <a:t>Ethics</a:t>
            </a:r>
          </a:p>
          <a:p>
            <a:pPr marL="342900" indent="-342900">
              <a:buFont typeface="Wingdings" pitchFamily="2" charset="2"/>
              <a:buChar char="v"/>
            </a:pPr>
            <a:r>
              <a:rPr lang="en-US" sz="2800" dirty="0"/>
              <a:t>Risk management </a:t>
            </a:r>
          </a:p>
        </p:txBody>
      </p:sp>
    </p:spTree>
    <p:extLst>
      <p:ext uri="{BB962C8B-B14F-4D97-AF65-F5344CB8AC3E}">
        <p14:creationId xmlns:p14="http://schemas.microsoft.com/office/powerpoint/2010/main" val="374313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8E1AC-3625-4B43-9336-0705E3E8C637}"/>
              </a:ext>
            </a:extLst>
          </p:cNvPr>
          <p:cNvSpPr>
            <a:spLocks noGrp="1"/>
          </p:cNvSpPr>
          <p:nvPr>
            <p:ph type="title"/>
          </p:nvPr>
        </p:nvSpPr>
        <p:spPr>
          <a:xfrm>
            <a:off x="1895432" y="2766218"/>
            <a:ext cx="5096259" cy="1325563"/>
          </a:xfrm>
        </p:spPr>
        <p:txBody>
          <a:bodyPr>
            <a:noAutofit/>
          </a:bodyPr>
          <a:lstStyle/>
          <a:p>
            <a:pPr algn="ctr"/>
            <a:r>
              <a:rPr lang="en-US" sz="4800" b="1" dirty="0"/>
              <a:t>Crafting A Clear Grant Proposal</a:t>
            </a:r>
          </a:p>
        </p:txBody>
      </p:sp>
    </p:spTree>
    <p:extLst>
      <p:ext uri="{BB962C8B-B14F-4D97-AF65-F5344CB8AC3E}">
        <p14:creationId xmlns:p14="http://schemas.microsoft.com/office/powerpoint/2010/main" val="216640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480D9-F9C5-691C-6364-0E0A03DCB264}"/>
            </a:ext>
          </a:extLst>
        </p:cNvPr>
        <p:cNvGrpSpPr/>
        <p:nvPr/>
      </p:nvGrpSpPr>
      <p:grpSpPr>
        <a:xfrm>
          <a:off x="0" y="0"/>
          <a:ext cx="0" cy="0"/>
          <a:chOff x="0" y="0"/>
          <a:chExt cx="0" cy="0"/>
        </a:xfrm>
      </p:grpSpPr>
      <p:pic>
        <p:nvPicPr>
          <p:cNvPr id="7" name="Picture 2" descr="York St John logo in white on black background.">
            <a:extLst>
              <a:ext uri="{FF2B5EF4-FFF2-40B4-BE49-F238E27FC236}">
                <a16:creationId xmlns:a16="http://schemas.microsoft.com/office/drawing/2014/main" id="{5BC743C9-6B3C-ACC6-5CA7-644CE65ED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673" y="4895130"/>
            <a:ext cx="3699327" cy="19628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aduna State University, Kaduna">
            <a:extLst>
              <a:ext uri="{FF2B5EF4-FFF2-40B4-BE49-F238E27FC236}">
                <a16:creationId xmlns:a16="http://schemas.microsoft.com/office/drawing/2014/main" id="{E351DE72-D611-CC78-17C9-051FCD806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58" y="4448013"/>
            <a:ext cx="2851914" cy="23802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preview">
            <a:extLst>
              <a:ext uri="{FF2B5EF4-FFF2-40B4-BE49-F238E27FC236}">
                <a16:creationId xmlns:a16="http://schemas.microsoft.com/office/drawing/2014/main" id="{245EC1EA-F1C1-B7C0-FD9E-F2933E956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927" y="5014981"/>
            <a:ext cx="3827492" cy="16287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12FC425-854D-19E8-0804-7433C83EE489}"/>
              </a:ext>
            </a:extLst>
          </p:cNvPr>
          <p:cNvSpPr txBox="1">
            <a:spLocks/>
          </p:cNvSpPr>
          <p:nvPr/>
        </p:nvSpPr>
        <p:spPr>
          <a:xfrm>
            <a:off x="154758" y="214261"/>
            <a:ext cx="11732442" cy="352083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6300" b="1" dirty="0"/>
              <a:t>Gender and Leadership in Higher Education in Nigeria</a:t>
            </a:r>
          </a:p>
          <a:p>
            <a:pPr>
              <a:spcAft>
                <a:spcPts val="600"/>
              </a:spcAft>
            </a:pPr>
            <a:r>
              <a:rPr lang="en-US" sz="5200" dirty="0"/>
              <a:t> </a:t>
            </a:r>
          </a:p>
          <a:p>
            <a:pPr>
              <a:spcAft>
                <a:spcPts val="600"/>
              </a:spcAft>
            </a:pPr>
            <a:r>
              <a:rPr lang="en-US" sz="5200" dirty="0" err="1"/>
              <a:t>Organised</a:t>
            </a:r>
            <a:r>
              <a:rPr lang="en-US" sz="5200" dirty="0"/>
              <a:t> by</a:t>
            </a:r>
          </a:p>
          <a:p>
            <a:pPr>
              <a:spcAft>
                <a:spcPts val="600"/>
              </a:spcAft>
            </a:pPr>
            <a:r>
              <a:rPr lang="en-US" sz="5200" dirty="0"/>
              <a:t>Kaduna State University, Nigeria</a:t>
            </a:r>
          </a:p>
          <a:p>
            <a:pPr>
              <a:spcAft>
                <a:spcPts val="600"/>
              </a:spcAft>
            </a:pPr>
            <a:r>
              <a:rPr lang="en-US" sz="5200" dirty="0"/>
              <a:t>In partnership with</a:t>
            </a:r>
          </a:p>
          <a:p>
            <a:pPr>
              <a:spcAft>
                <a:spcPts val="600"/>
              </a:spcAft>
            </a:pPr>
            <a:r>
              <a:rPr lang="en-US" sz="5200" dirty="0"/>
              <a:t>York St John University, United Kingdom</a:t>
            </a:r>
          </a:p>
        </p:txBody>
      </p:sp>
    </p:spTree>
    <p:extLst>
      <p:ext uri="{BB962C8B-B14F-4D97-AF65-F5344CB8AC3E}">
        <p14:creationId xmlns:p14="http://schemas.microsoft.com/office/powerpoint/2010/main" val="120239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818ABD-9039-3A47-A1D7-2D96F5B0F71F}"/>
              </a:ext>
            </a:extLst>
          </p:cNvPr>
          <p:cNvSpPr>
            <a:spLocks noGrp="1"/>
          </p:cNvSpPr>
          <p:nvPr>
            <p:ph type="title"/>
          </p:nvPr>
        </p:nvSpPr>
        <p:spPr>
          <a:xfrm>
            <a:off x="5760404" y="390980"/>
            <a:ext cx="6605016" cy="1201337"/>
          </a:xfrm>
        </p:spPr>
        <p:txBody>
          <a:bodyPr>
            <a:normAutofit fontScale="90000"/>
          </a:bodyPr>
          <a:lstStyle/>
          <a:p>
            <a:r>
              <a:rPr lang="en-GB" b="1" dirty="0"/>
              <a:t>Align Objectives with the Funder’s Goals</a:t>
            </a:r>
            <a:br>
              <a:rPr lang="en-GB" b="1" dirty="0"/>
            </a:br>
            <a:endParaRPr lang="en-US" dirty="0"/>
          </a:p>
        </p:txBody>
      </p:sp>
      <p:sp>
        <p:nvSpPr>
          <p:cNvPr id="6" name="TextBox 5">
            <a:extLst>
              <a:ext uri="{FF2B5EF4-FFF2-40B4-BE49-F238E27FC236}">
                <a16:creationId xmlns:a16="http://schemas.microsoft.com/office/drawing/2014/main" id="{D48F1390-4CDA-FFC4-37EC-EC63FAEB28C3}"/>
              </a:ext>
            </a:extLst>
          </p:cNvPr>
          <p:cNvSpPr txBox="1"/>
          <p:nvPr/>
        </p:nvSpPr>
        <p:spPr>
          <a:xfrm>
            <a:off x="5586984" y="1773620"/>
            <a:ext cx="6459922" cy="4832092"/>
          </a:xfrm>
          <a:prstGeom prst="rect">
            <a:avLst/>
          </a:prstGeom>
          <a:noFill/>
        </p:spPr>
        <p:txBody>
          <a:bodyPr wrap="square">
            <a:spAutoFit/>
          </a:bodyPr>
          <a:lstStyle/>
          <a:p>
            <a:pPr>
              <a:buFont typeface="Arial" panose="020B0604020202020204" pitchFamily="34" charset="0"/>
              <a:buChar char="•"/>
            </a:pPr>
            <a:r>
              <a:rPr lang="en-GB" sz="2800" b="1" dirty="0"/>
              <a:t>Understand the Call</a:t>
            </a:r>
            <a:r>
              <a:rPr lang="en-GB" sz="2800" dirty="0"/>
              <a:t>: Carefully review the grant’s purpose and priorities.</a:t>
            </a:r>
          </a:p>
          <a:p>
            <a:pPr>
              <a:buFont typeface="Arial" panose="020B0604020202020204" pitchFamily="34" charset="0"/>
              <a:buChar char="•"/>
            </a:pPr>
            <a:endParaRPr lang="en-GB" sz="2800" dirty="0"/>
          </a:p>
          <a:p>
            <a:pPr>
              <a:buFont typeface="Arial" panose="020B0604020202020204" pitchFamily="34" charset="0"/>
              <a:buChar char="•"/>
            </a:pPr>
            <a:r>
              <a:rPr lang="en-GB" sz="2800" b="1" dirty="0"/>
              <a:t>Match Priorities</a:t>
            </a:r>
            <a:r>
              <a:rPr lang="en-GB" sz="2800" dirty="0"/>
              <a:t>: Ensure your objectives align with the funder’s thematic or strategic focus.</a:t>
            </a:r>
          </a:p>
          <a:p>
            <a:pPr>
              <a:buFont typeface="Arial" panose="020B0604020202020204" pitchFamily="34" charset="0"/>
              <a:buChar char="•"/>
            </a:pPr>
            <a:endParaRPr lang="en-GB" sz="2800" dirty="0"/>
          </a:p>
          <a:p>
            <a:pPr>
              <a:buFont typeface="Arial" panose="020B0604020202020204" pitchFamily="34" charset="0"/>
              <a:buChar char="•"/>
            </a:pPr>
            <a:r>
              <a:rPr lang="en-GB" sz="2800" b="1" dirty="0"/>
              <a:t>Example</a:t>
            </a:r>
            <a:r>
              <a:rPr lang="en-GB" sz="2800" dirty="0"/>
              <a:t>: If the grant focuses on sustainability, emphasize measurable outcomes related to environmental or social impact.</a:t>
            </a:r>
          </a:p>
        </p:txBody>
      </p:sp>
    </p:spTree>
    <p:extLst>
      <p:ext uri="{BB962C8B-B14F-4D97-AF65-F5344CB8AC3E}">
        <p14:creationId xmlns:p14="http://schemas.microsoft.com/office/powerpoint/2010/main" val="73345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C1BDE-A62A-5242-526B-2DC40B05D1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B2D27B-8D1F-0D38-1E8C-1B94A210C509}"/>
              </a:ext>
            </a:extLst>
          </p:cNvPr>
          <p:cNvSpPr>
            <a:spLocks noGrp="1"/>
          </p:cNvSpPr>
          <p:nvPr>
            <p:ph type="title"/>
          </p:nvPr>
        </p:nvSpPr>
        <p:spPr>
          <a:xfrm>
            <a:off x="567559" y="390980"/>
            <a:ext cx="11797861" cy="681075"/>
          </a:xfrm>
        </p:spPr>
        <p:txBody>
          <a:bodyPr>
            <a:normAutofit fontScale="90000"/>
          </a:bodyPr>
          <a:lstStyle/>
          <a:p>
            <a:pPr algn="ctr"/>
            <a:r>
              <a:rPr lang="en-GB" b="1" dirty="0"/>
              <a:t>Use the SMART Framework</a:t>
            </a:r>
            <a:br>
              <a:rPr lang="en-GB" b="1" dirty="0"/>
            </a:br>
            <a:endParaRPr lang="en-US" dirty="0"/>
          </a:p>
        </p:txBody>
      </p:sp>
      <p:sp>
        <p:nvSpPr>
          <p:cNvPr id="6" name="TextBox 5">
            <a:extLst>
              <a:ext uri="{FF2B5EF4-FFF2-40B4-BE49-F238E27FC236}">
                <a16:creationId xmlns:a16="http://schemas.microsoft.com/office/drawing/2014/main" id="{8F1BD1C9-FC26-A0DD-C67B-5FA812928C53}"/>
              </a:ext>
            </a:extLst>
          </p:cNvPr>
          <p:cNvSpPr txBox="1"/>
          <p:nvPr/>
        </p:nvSpPr>
        <p:spPr>
          <a:xfrm>
            <a:off x="374123" y="1250958"/>
            <a:ext cx="11443754" cy="5355312"/>
          </a:xfrm>
          <a:prstGeom prst="rect">
            <a:avLst/>
          </a:prstGeom>
          <a:noFill/>
        </p:spPr>
        <p:txBody>
          <a:bodyPr wrap="square">
            <a:spAutoFit/>
          </a:bodyPr>
          <a:lstStyle/>
          <a:p>
            <a:pPr>
              <a:buFont typeface="Arial" panose="020B0604020202020204" pitchFamily="34" charset="0"/>
              <a:buChar char="•"/>
            </a:pPr>
            <a:r>
              <a:rPr lang="en-GB" sz="3400" b="1" dirty="0"/>
              <a:t>Specific</a:t>
            </a:r>
            <a:r>
              <a:rPr lang="en-GB" sz="3400" dirty="0"/>
              <a:t>: Clearly define what you intend to achieve.</a:t>
            </a:r>
          </a:p>
          <a:p>
            <a:pPr marL="742950" lvl="1" indent="-285750">
              <a:buFont typeface="Arial" panose="020B0604020202020204" pitchFamily="34" charset="0"/>
              <a:buChar char="•"/>
            </a:pPr>
            <a:r>
              <a:rPr lang="en-GB" sz="2600" b="1" dirty="0"/>
              <a:t>Example</a:t>
            </a:r>
            <a:r>
              <a:rPr lang="en-GB" sz="2600" dirty="0"/>
              <a:t>: </a:t>
            </a:r>
            <a:r>
              <a:rPr lang="en-GB" sz="2600" i="1" dirty="0"/>
              <a:t>Develop a model for predicting coastal flooding in Nigeria under future climate scenarios.</a:t>
            </a:r>
            <a:endParaRPr lang="en-GB" sz="2600" dirty="0"/>
          </a:p>
          <a:p>
            <a:pPr>
              <a:buFont typeface="Arial" panose="020B0604020202020204" pitchFamily="34" charset="0"/>
              <a:buChar char="•"/>
            </a:pPr>
            <a:r>
              <a:rPr lang="en-GB" sz="3400" b="1" dirty="0"/>
              <a:t>Measurable</a:t>
            </a:r>
            <a:r>
              <a:rPr lang="en-GB" sz="3400" dirty="0"/>
              <a:t>: Include quantifiable metrics to track success.</a:t>
            </a:r>
          </a:p>
          <a:p>
            <a:pPr marL="742950" lvl="1" indent="-285750">
              <a:buFont typeface="Arial" panose="020B0604020202020204" pitchFamily="34" charset="0"/>
              <a:buChar char="•"/>
            </a:pPr>
            <a:r>
              <a:rPr lang="en-GB" sz="2600" b="1" dirty="0"/>
              <a:t>Example</a:t>
            </a:r>
            <a:r>
              <a:rPr lang="en-GB" sz="2600" dirty="0"/>
              <a:t>: </a:t>
            </a:r>
            <a:r>
              <a:rPr lang="en-GB" sz="2600" i="1" dirty="0"/>
              <a:t>Increase crop yield by 15% through improved irrigation techniques within three years.</a:t>
            </a:r>
            <a:endParaRPr lang="en-GB" sz="2600" dirty="0"/>
          </a:p>
          <a:p>
            <a:pPr>
              <a:buFont typeface="Arial" panose="020B0604020202020204" pitchFamily="34" charset="0"/>
              <a:buChar char="•"/>
            </a:pPr>
            <a:r>
              <a:rPr lang="en-GB" sz="3400" b="1" dirty="0"/>
              <a:t>Achievable</a:t>
            </a:r>
            <a:r>
              <a:rPr lang="en-GB" sz="3400" dirty="0"/>
              <a:t>: Ensure objectives are realistic given your resources and timeline.</a:t>
            </a:r>
          </a:p>
          <a:p>
            <a:pPr>
              <a:buFont typeface="Arial" panose="020B0604020202020204" pitchFamily="34" charset="0"/>
              <a:buChar char="•"/>
            </a:pPr>
            <a:r>
              <a:rPr lang="en-GB" sz="3400" b="1" dirty="0"/>
              <a:t>Relevant</a:t>
            </a:r>
            <a:r>
              <a:rPr lang="en-GB" sz="3400" dirty="0"/>
              <a:t>: Relate to your research question and the funder’s priorities.</a:t>
            </a:r>
          </a:p>
          <a:p>
            <a:pPr>
              <a:buFont typeface="Arial" panose="020B0604020202020204" pitchFamily="34" charset="0"/>
              <a:buChar char="•"/>
            </a:pPr>
            <a:r>
              <a:rPr lang="en-GB" sz="3400" b="1" dirty="0"/>
              <a:t>Time-bound</a:t>
            </a:r>
            <a:r>
              <a:rPr lang="en-GB" sz="3400" dirty="0"/>
              <a:t>: Specify a clear timeframe for each objective.</a:t>
            </a:r>
          </a:p>
        </p:txBody>
      </p:sp>
    </p:spTree>
    <p:extLst>
      <p:ext uri="{BB962C8B-B14F-4D97-AF65-F5344CB8AC3E}">
        <p14:creationId xmlns:p14="http://schemas.microsoft.com/office/powerpoint/2010/main" val="2656218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1D33-6CC8-5337-734F-45EE5DAA0C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CA2C46-5541-95E2-DF6D-1EDA6B1F1221}"/>
              </a:ext>
            </a:extLst>
          </p:cNvPr>
          <p:cNvSpPr>
            <a:spLocks noGrp="1"/>
          </p:cNvSpPr>
          <p:nvPr>
            <p:ph type="title"/>
          </p:nvPr>
        </p:nvSpPr>
        <p:spPr>
          <a:xfrm>
            <a:off x="762367" y="765725"/>
            <a:ext cx="10667265" cy="943806"/>
          </a:xfrm>
        </p:spPr>
        <p:txBody>
          <a:bodyPr>
            <a:normAutofit fontScale="90000"/>
          </a:bodyPr>
          <a:lstStyle/>
          <a:p>
            <a:r>
              <a:rPr lang="en-GB" b="1" dirty="0"/>
              <a:t>Break Down Objectives into Manageable Steps</a:t>
            </a:r>
            <a:br>
              <a:rPr lang="en-GB" b="1" dirty="0"/>
            </a:br>
            <a:br>
              <a:rPr lang="en-GB" b="1" dirty="0"/>
            </a:br>
            <a:endParaRPr lang="en-US" dirty="0"/>
          </a:p>
        </p:txBody>
      </p:sp>
      <p:sp>
        <p:nvSpPr>
          <p:cNvPr id="6" name="TextBox 5">
            <a:extLst>
              <a:ext uri="{FF2B5EF4-FFF2-40B4-BE49-F238E27FC236}">
                <a16:creationId xmlns:a16="http://schemas.microsoft.com/office/drawing/2014/main" id="{1E4207C7-E83A-0028-D1EB-AA07E0BD32C8}"/>
              </a:ext>
            </a:extLst>
          </p:cNvPr>
          <p:cNvSpPr txBox="1"/>
          <p:nvPr/>
        </p:nvSpPr>
        <p:spPr>
          <a:xfrm>
            <a:off x="762367" y="1967061"/>
            <a:ext cx="10667265" cy="2923877"/>
          </a:xfrm>
          <a:prstGeom prst="rect">
            <a:avLst/>
          </a:prstGeom>
          <a:noFill/>
        </p:spPr>
        <p:txBody>
          <a:bodyPr wrap="square">
            <a:spAutoFit/>
          </a:bodyPr>
          <a:lstStyle/>
          <a:p>
            <a:pPr>
              <a:buFont typeface="Arial" panose="020B0604020202020204" pitchFamily="34" charset="0"/>
              <a:buChar char="•"/>
            </a:pPr>
            <a:r>
              <a:rPr lang="en-GB" sz="3600" dirty="0"/>
              <a:t>Divide overarching goals into smaller, achievable tasks.</a:t>
            </a:r>
          </a:p>
          <a:p>
            <a:pPr>
              <a:buFont typeface="Arial" panose="020B0604020202020204" pitchFamily="34" charset="0"/>
              <a:buChar char="•"/>
            </a:pPr>
            <a:endParaRPr lang="en-GB" sz="3600" dirty="0"/>
          </a:p>
          <a:p>
            <a:pPr>
              <a:buFont typeface="Arial" panose="020B0604020202020204" pitchFamily="34" charset="0"/>
              <a:buChar char="•"/>
            </a:pPr>
            <a:r>
              <a:rPr lang="en-GB" sz="2800" b="1" dirty="0"/>
              <a:t>Example</a:t>
            </a:r>
            <a:r>
              <a:rPr lang="en-GB" sz="2800" dirty="0"/>
              <a:t>:</a:t>
            </a:r>
          </a:p>
          <a:p>
            <a:pPr marL="742950" lvl="1" indent="-285750">
              <a:buFont typeface="Arial" panose="020B0604020202020204" pitchFamily="34" charset="0"/>
              <a:buChar char="•"/>
            </a:pPr>
            <a:r>
              <a:rPr lang="en-GB" sz="2800" dirty="0"/>
              <a:t>Objective 1: Conduct a systematic literature review on urban climate adaptation.</a:t>
            </a:r>
          </a:p>
          <a:p>
            <a:pPr marL="742950" lvl="1" indent="-285750">
              <a:buFont typeface="Arial" panose="020B0604020202020204" pitchFamily="34" charset="0"/>
              <a:buChar char="•"/>
            </a:pPr>
            <a:r>
              <a:rPr lang="en-GB" sz="2800" dirty="0"/>
              <a:t>Objective 2: Develop a GIS-based vulnerability assessment model.</a:t>
            </a:r>
          </a:p>
        </p:txBody>
      </p:sp>
    </p:spTree>
    <p:extLst>
      <p:ext uri="{BB962C8B-B14F-4D97-AF65-F5344CB8AC3E}">
        <p14:creationId xmlns:p14="http://schemas.microsoft.com/office/powerpoint/2010/main" val="445078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70CF6-FCF4-9F2B-909C-913449BF11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26331D-E16E-A163-8FF2-52877F1219B7}"/>
              </a:ext>
            </a:extLst>
          </p:cNvPr>
          <p:cNvSpPr>
            <a:spLocks noGrp="1"/>
          </p:cNvSpPr>
          <p:nvPr>
            <p:ph type="title"/>
          </p:nvPr>
        </p:nvSpPr>
        <p:spPr>
          <a:xfrm>
            <a:off x="665358" y="669275"/>
            <a:ext cx="10867696" cy="1201337"/>
          </a:xfrm>
        </p:spPr>
        <p:txBody>
          <a:bodyPr>
            <a:normAutofit fontScale="90000"/>
          </a:bodyPr>
          <a:lstStyle/>
          <a:p>
            <a:pPr algn="ctr"/>
            <a:r>
              <a:rPr lang="en-GB" sz="4000" b="1" dirty="0"/>
              <a:t>Focus on Outcomes and Impact</a:t>
            </a:r>
            <a:br>
              <a:rPr lang="en-GB" sz="4000" b="1" dirty="0"/>
            </a:br>
            <a:br>
              <a:rPr lang="en-GB" b="1" dirty="0"/>
            </a:br>
            <a:endParaRPr lang="en-US" dirty="0"/>
          </a:p>
        </p:txBody>
      </p:sp>
      <p:sp>
        <p:nvSpPr>
          <p:cNvPr id="6" name="TextBox 5">
            <a:extLst>
              <a:ext uri="{FF2B5EF4-FFF2-40B4-BE49-F238E27FC236}">
                <a16:creationId xmlns:a16="http://schemas.microsoft.com/office/drawing/2014/main" id="{ADA87CE0-9C35-6FF0-AA16-4FB0AB8D8B55}"/>
              </a:ext>
            </a:extLst>
          </p:cNvPr>
          <p:cNvSpPr txBox="1"/>
          <p:nvPr/>
        </p:nvSpPr>
        <p:spPr>
          <a:xfrm>
            <a:off x="665358" y="2045951"/>
            <a:ext cx="10867696" cy="3684472"/>
          </a:xfrm>
          <a:prstGeom prst="rect">
            <a:avLst/>
          </a:prstGeom>
          <a:noFill/>
        </p:spPr>
        <p:txBody>
          <a:bodyPr wrap="square">
            <a:spAutoFit/>
          </a:bodyPr>
          <a:lstStyle/>
          <a:p>
            <a:r>
              <a:rPr lang="en-GB" sz="3600" dirty="0"/>
              <a:t>Highlight the broader significance of achieving your objectives (e.g., societal, environmental, or economic benefits).</a:t>
            </a:r>
          </a:p>
          <a:p>
            <a:endParaRPr lang="en-GB" sz="3600" dirty="0"/>
          </a:p>
          <a:p>
            <a:pPr>
              <a:buFont typeface="Arial" panose="020B0604020202020204" pitchFamily="34" charset="0"/>
              <a:buChar char="•"/>
            </a:pPr>
            <a:r>
              <a:rPr lang="en-GB" sz="2800" b="1" dirty="0"/>
              <a:t>Example</a:t>
            </a:r>
            <a:r>
              <a:rPr lang="en-GB" sz="2800" dirty="0"/>
              <a:t>: </a:t>
            </a:r>
            <a:r>
              <a:rPr lang="en-GB" sz="2800" i="1" dirty="0"/>
              <a:t>Contribute to disaster risk reduction policies in coastal regions by providing evidence-based strategies for flood management.</a:t>
            </a:r>
            <a:endParaRPr lang="en-GB" sz="2800" dirty="0"/>
          </a:p>
          <a:p>
            <a:endParaRPr lang="en-GB" sz="2800" dirty="0"/>
          </a:p>
        </p:txBody>
      </p:sp>
    </p:spTree>
    <p:extLst>
      <p:ext uri="{BB962C8B-B14F-4D97-AF65-F5344CB8AC3E}">
        <p14:creationId xmlns:p14="http://schemas.microsoft.com/office/powerpoint/2010/main" val="2720517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DE8A2-E527-6516-01EB-0CC076556E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AC0359-E129-ED4E-AE00-3F6745CE7EEE}"/>
              </a:ext>
            </a:extLst>
          </p:cNvPr>
          <p:cNvSpPr>
            <a:spLocks noGrp="1"/>
          </p:cNvSpPr>
          <p:nvPr>
            <p:ph type="title"/>
          </p:nvPr>
        </p:nvSpPr>
        <p:spPr>
          <a:xfrm>
            <a:off x="1719989" y="589764"/>
            <a:ext cx="8474309" cy="1020376"/>
          </a:xfrm>
        </p:spPr>
        <p:txBody>
          <a:bodyPr>
            <a:normAutofit/>
          </a:bodyPr>
          <a:lstStyle/>
          <a:p>
            <a:r>
              <a:rPr lang="en-GB" sz="4000" b="1" dirty="0"/>
              <a:t>Use Clear and Concise Language</a:t>
            </a:r>
            <a:endParaRPr lang="en-US" dirty="0"/>
          </a:p>
        </p:txBody>
      </p:sp>
      <p:sp>
        <p:nvSpPr>
          <p:cNvPr id="6" name="TextBox 5">
            <a:extLst>
              <a:ext uri="{FF2B5EF4-FFF2-40B4-BE49-F238E27FC236}">
                <a16:creationId xmlns:a16="http://schemas.microsoft.com/office/drawing/2014/main" id="{23A6FC10-322D-5A0F-7023-B561EF72E90C}"/>
              </a:ext>
            </a:extLst>
          </p:cNvPr>
          <p:cNvSpPr txBox="1"/>
          <p:nvPr/>
        </p:nvSpPr>
        <p:spPr>
          <a:xfrm>
            <a:off x="954157" y="2305877"/>
            <a:ext cx="9939130" cy="3016210"/>
          </a:xfrm>
          <a:prstGeom prst="rect">
            <a:avLst/>
          </a:prstGeom>
          <a:noFill/>
        </p:spPr>
        <p:txBody>
          <a:bodyPr wrap="square">
            <a:spAutoFit/>
          </a:bodyPr>
          <a:lstStyle/>
          <a:p>
            <a:pPr>
              <a:buFont typeface="Arial" panose="020B0604020202020204" pitchFamily="34" charset="0"/>
              <a:buChar char="•"/>
            </a:pPr>
            <a:r>
              <a:rPr lang="en-GB" sz="3800" dirty="0"/>
              <a:t>Avoid jargon. Write for reviewers who may not be experts in your field.</a:t>
            </a:r>
          </a:p>
          <a:p>
            <a:pPr>
              <a:buFont typeface="Arial" panose="020B0604020202020204" pitchFamily="34" charset="0"/>
              <a:buChar char="•"/>
            </a:pPr>
            <a:endParaRPr lang="en-GB" sz="3800" dirty="0"/>
          </a:p>
          <a:p>
            <a:pPr>
              <a:buFont typeface="Arial" panose="020B0604020202020204" pitchFamily="34" charset="0"/>
              <a:buChar char="•"/>
            </a:pPr>
            <a:r>
              <a:rPr lang="en-GB" sz="3800" dirty="0"/>
              <a:t>Keep objectives short, straightforward, and focused.</a:t>
            </a:r>
          </a:p>
        </p:txBody>
      </p:sp>
    </p:spTree>
    <p:extLst>
      <p:ext uri="{BB962C8B-B14F-4D97-AF65-F5344CB8AC3E}">
        <p14:creationId xmlns:p14="http://schemas.microsoft.com/office/powerpoint/2010/main" val="55707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B7EE7-00C4-65A3-80F4-9C786BCE10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A8A032-100D-6096-48C5-14114D72FA5F}"/>
              </a:ext>
            </a:extLst>
          </p:cNvPr>
          <p:cNvSpPr>
            <a:spLocks noGrp="1"/>
          </p:cNvSpPr>
          <p:nvPr>
            <p:ph type="title"/>
          </p:nvPr>
        </p:nvSpPr>
        <p:spPr>
          <a:xfrm>
            <a:off x="993227" y="454041"/>
            <a:ext cx="10741572" cy="1201337"/>
          </a:xfrm>
        </p:spPr>
        <p:txBody>
          <a:bodyPr>
            <a:normAutofit/>
          </a:bodyPr>
          <a:lstStyle/>
          <a:p>
            <a:r>
              <a:rPr lang="en-GB" sz="4000" b="1" dirty="0"/>
              <a:t>Demonstrate Innovation and Originality</a:t>
            </a:r>
            <a:br>
              <a:rPr lang="en-GB" b="1" dirty="0"/>
            </a:br>
            <a:endParaRPr lang="en-US" dirty="0"/>
          </a:p>
        </p:txBody>
      </p:sp>
      <p:sp>
        <p:nvSpPr>
          <p:cNvPr id="6" name="TextBox 5">
            <a:extLst>
              <a:ext uri="{FF2B5EF4-FFF2-40B4-BE49-F238E27FC236}">
                <a16:creationId xmlns:a16="http://schemas.microsoft.com/office/drawing/2014/main" id="{927FECD7-C5AE-BCA5-4AA0-CBE7FC0FA0C9}"/>
              </a:ext>
            </a:extLst>
          </p:cNvPr>
          <p:cNvSpPr txBox="1"/>
          <p:nvPr/>
        </p:nvSpPr>
        <p:spPr>
          <a:xfrm>
            <a:off x="993227" y="1997839"/>
            <a:ext cx="10421007" cy="2862322"/>
          </a:xfrm>
          <a:prstGeom prst="rect">
            <a:avLst/>
          </a:prstGeom>
          <a:noFill/>
        </p:spPr>
        <p:txBody>
          <a:bodyPr wrap="square">
            <a:spAutoFit/>
          </a:bodyPr>
          <a:lstStyle/>
          <a:p>
            <a:pPr>
              <a:buFont typeface="Arial" panose="020B0604020202020204" pitchFamily="34" charset="0"/>
              <a:buChar char="•"/>
            </a:pPr>
            <a:r>
              <a:rPr lang="en-GB" sz="3600" dirty="0"/>
              <a:t>Showcase how your objectives address gaps in current knowledge or practice.</a:t>
            </a:r>
          </a:p>
          <a:p>
            <a:pPr>
              <a:buFont typeface="Arial" panose="020B0604020202020204" pitchFamily="34" charset="0"/>
              <a:buChar char="•"/>
            </a:pPr>
            <a:endParaRPr lang="en-GB" sz="3600" dirty="0"/>
          </a:p>
          <a:p>
            <a:pPr>
              <a:buFont typeface="Arial" panose="020B0604020202020204" pitchFamily="34" charset="0"/>
              <a:buChar char="•"/>
            </a:pPr>
            <a:r>
              <a:rPr lang="en-GB" sz="3600" b="1" dirty="0"/>
              <a:t>Example</a:t>
            </a:r>
            <a:r>
              <a:rPr lang="en-GB" sz="3600" dirty="0"/>
              <a:t>: </a:t>
            </a:r>
            <a:r>
              <a:rPr lang="en-GB" sz="3600" i="1" dirty="0"/>
              <a:t>Introduce a novel framework for community-led adaptation strategies in rural Africa.</a:t>
            </a:r>
            <a:endParaRPr lang="en-GB" sz="3600" dirty="0"/>
          </a:p>
        </p:txBody>
      </p:sp>
    </p:spTree>
    <p:extLst>
      <p:ext uri="{BB962C8B-B14F-4D97-AF65-F5344CB8AC3E}">
        <p14:creationId xmlns:p14="http://schemas.microsoft.com/office/powerpoint/2010/main" val="1653259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70B98-FEC4-7603-0E7F-6507FE8FCB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DFDD87-55BE-1C79-D3E2-75521A2D9B3E}"/>
              </a:ext>
            </a:extLst>
          </p:cNvPr>
          <p:cNvSpPr>
            <a:spLocks noGrp="1"/>
          </p:cNvSpPr>
          <p:nvPr>
            <p:ph type="title"/>
          </p:nvPr>
        </p:nvSpPr>
        <p:spPr>
          <a:xfrm>
            <a:off x="1623848" y="390980"/>
            <a:ext cx="10741572" cy="1201337"/>
          </a:xfrm>
        </p:spPr>
        <p:txBody>
          <a:bodyPr>
            <a:normAutofit/>
          </a:bodyPr>
          <a:lstStyle/>
          <a:p>
            <a:r>
              <a:rPr lang="en-GB" sz="4000" b="1" dirty="0"/>
              <a:t>Connect Objectives to Deliverables</a:t>
            </a:r>
            <a:br>
              <a:rPr lang="en-GB" b="1" dirty="0"/>
            </a:br>
            <a:endParaRPr lang="en-US" dirty="0"/>
          </a:p>
        </p:txBody>
      </p:sp>
      <p:sp>
        <p:nvSpPr>
          <p:cNvPr id="6" name="TextBox 5">
            <a:extLst>
              <a:ext uri="{FF2B5EF4-FFF2-40B4-BE49-F238E27FC236}">
                <a16:creationId xmlns:a16="http://schemas.microsoft.com/office/drawing/2014/main" id="{776F8F78-AE7D-0DA8-FA10-8E6E0BEFF49E}"/>
              </a:ext>
            </a:extLst>
          </p:cNvPr>
          <p:cNvSpPr txBox="1"/>
          <p:nvPr/>
        </p:nvSpPr>
        <p:spPr>
          <a:xfrm>
            <a:off x="693681" y="1729824"/>
            <a:ext cx="11098925" cy="4524315"/>
          </a:xfrm>
          <a:prstGeom prst="rect">
            <a:avLst/>
          </a:prstGeom>
          <a:noFill/>
        </p:spPr>
        <p:txBody>
          <a:bodyPr wrap="square">
            <a:spAutoFit/>
          </a:bodyPr>
          <a:lstStyle/>
          <a:p>
            <a:pPr>
              <a:buFont typeface="Arial" panose="020B0604020202020204" pitchFamily="34" charset="0"/>
              <a:buChar char="•"/>
            </a:pPr>
            <a:r>
              <a:rPr lang="en-GB" sz="3600" dirty="0"/>
              <a:t>Link each objective to tangible outputs, such as publications, tools, or policy briefs.</a:t>
            </a:r>
          </a:p>
          <a:p>
            <a:pPr>
              <a:buFont typeface="Arial" panose="020B0604020202020204" pitchFamily="34" charset="0"/>
              <a:buChar char="•"/>
            </a:pPr>
            <a:endParaRPr lang="en-GB" sz="3600" dirty="0"/>
          </a:p>
          <a:p>
            <a:pPr>
              <a:buFont typeface="Arial" panose="020B0604020202020204" pitchFamily="34" charset="0"/>
              <a:buChar char="•"/>
            </a:pPr>
            <a:r>
              <a:rPr lang="en-GB" sz="3600" b="1" dirty="0"/>
              <a:t>Example</a:t>
            </a:r>
            <a:r>
              <a:rPr lang="en-GB" sz="3600" dirty="0"/>
              <a:t>: </a:t>
            </a:r>
            <a:r>
              <a:rPr lang="en-GB" sz="3600" b="1" i="1" dirty="0"/>
              <a:t>Objective</a:t>
            </a:r>
            <a:r>
              <a:rPr lang="en-GB" sz="3600" i="1" dirty="0"/>
              <a:t>: Develop an open-access database of regional biodiversity. </a:t>
            </a:r>
          </a:p>
          <a:p>
            <a:r>
              <a:rPr lang="en-GB" sz="3600" b="1" i="1" dirty="0"/>
              <a:t>Deliverable</a:t>
            </a:r>
            <a:r>
              <a:rPr lang="en-GB" sz="3600" i="1" dirty="0"/>
              <a:t>: Publish and maintain the database online for public access."</a:t>
            </a:r>
            <a:endParaRPr lang="en-GB" sz="3600" dirty="0"/>
          </a:p>
          <a:p>
            <a:endParaRPr lang="en-GB" sz="3600" dirty="0"/>
          </a:p>
        </p:txBody>
      </p:sp>
    </p:spTree>
    <p:extLst>
      <p:ext uri="{BB962C8B-B14F-4D97-AF65-F5344CB8AC3E}">
        <p14:creationId xmlns:p14="http://schemas.microsoft.com/office/powerpoint/2010/main" val="835324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8F30B-C91E-4FFC-43B0-C73DA26414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7AB744-7C2E-B39E-39EA-2CEAD62E3A4D}"/>
              </a:ext>
            </a:extLst>
          </p:cNvPr>
          <p:cNvSpPr>
            <a:spLocks noGrp="1"/>
          </p:cNvSpPr>
          <p:nvPr>
            <p:ph type="title"/>
          </p:nvPr>
        </p:nvSpPr>
        <p:spPr>
          <a:xfrm>
            <a:off x="2257097" y="2503559"/>
            <a:ext cx="7677806" cy="1343227"/>
          </a:xfrm>
        </p:spPr>
        <p:txBody>
          <a:bodyPr>
            <a:normAutofit/>
          </a:bodyPr>
          <a:lstStyle/>
          <a:p>
            <a:pPr algn="ctr"/>
            <a:r>
              <a:rPr lang="en-GB" sz="4400" b="1" dirty="0"/>
              <a:t>Writing a Compelling Narrative </a:t>
            </a:r>
            <a:endParaRPr lang="en-US" sz="4400" dirty="0"/>
          </a:p>
        </p:txBody>
      </p:sp>
    </p:spTree>
    <p:extLst>
      <p:ext uri="{BB962C8B-B14F-4D97-AF65-F5344CB8AC3E}">
        <p14:creationId xmlns:p14="http://schemas.microsoft.com/office/powerpoint/2010/main" val="3989667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DDA4F-B40B-16B8-F95D-C7A730D72C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676C87-9C49-9D6B-B3FA-7DDA496C2F62}"/>
              </a:ext>
            </a:extLst>
          </p:cNvPr>
          <p:cNvSpPr>
            <a:spLocks noGrp="1"/>
          </p:cNvSpPr>
          <p:nvPr>
            <p:ph type="title"/>
          </p:nvPr>
        </p:nvSpPr>
        <p:spPr>
          <a:xfrm>
            <a:off x="878860" y="468621"/>
            <a:ext cx="10133012" cy="1347951"/>
          </a:xfrm>
        </p:spPr>
        <p:txBody>
          <a:bodyPr>
            <a:normAutofit/>
          </a:bodyPr>
          <a:lstStyle/>
          <a:p>
            <a:pPr algn="ctr"/>
            <a:r>
              <a:rPr lang="en-GB" sz="3600" b="1" dirty="0"/>
              <a:t>Structure the Narrative Logically</a:t>
            </a:r>
            <a:br>
              <a:rPr lang="en-GB" b="1" dirty="0"/>
            </a:br>
            <a:endParaRPr lang="en-US" dirty="0"/>
          </a:p>
        </p:txBody>
      </p:sp>
      <p:sp>
        <p:nvSpPr>
          <p:cNvPr id="3" name="TextBox 2">
            <a:extLst>
              <a:ext uri="{FF2B5EF4-FFF2-40B4-BE49-F238E27FC236}">
                <a16:creationId xmlns:a16="http://schemas.microsoft.com/office/drawing/2014/main" id="{403571A0-A414-0E9C-E27F-9EFC5911437E}"/>
              </a:ext>
            </a:extLst>
          </p:cNvPr>
          <p:cNvSpPr txBox="1"/>
          <p:nvPr/>
        </p:nvSpPr>
        <p:spPr>
          <a:xfrm>
            <a:off x="878860" y="1865064"/>
            <a:ext cx="11027122" cy="4524315"/>
          </a:xfrm>
          <a:prstGeom prst="rect">
            <a:avLst/>
          </a:prstGeom>
          <a:noFill/>
        </p:spPr>
        <p:txBody>
          <a:bodyPr wrap="square">
            <a:spAutoFit/>
          </a:bodyPr>
          <a:lstStyle/>
          <a:p>
            <a:pPr>
              <a:buFont typeface="Arial" panose="020B0604020202020204" pitchFamily="34" charset="0"/>
              <a:buChar char="•"/>
            </a:pPr>
            <a:r>
              <a:rPr lang="en-GB" sz="3200" b="1" dirty="0"/>
              <a:t>Problem Statement</a:t>
            </a:r>
            <a:r>
              <a:rPr lang="en-GB" sz="3200" dirty="0"/>
              <a:t>: Define the issue your project addresses.</a:t>
            </a:r>
          </a:p>
          <a:p>
            <a:pPr>
              <a:buFont typeface="Arial" panose="020B0604020202020204" pitchFamily="34" charset="0"/>
              <a:buChar char="•"/>
            </a:pPr>
            <a:endParaRPr lang="en-GB" sz="3200" dirty="0"/>
          </a:p>
          <a:p>
            <a:pPr>
              <a:buFont typeface="Arial" panose="020B0604020202020204" pitchFamily="34" charset="0"/>
              <a:buChar char="•"/>
            </a:pPr>
            <a:r>
              <a:rPr lang="en-GB" sz="3200" b="1" dirty="0"/>
              <a:t>Objectives</a:t>
            </a:r>
            <a:r>
              <a:rPr lang="en-GB" sz="3200" dirty="0"/>
              <a:t>: Clearly state what you aim to achieve.</a:t>
            </a:r>
          </a:p>
          <a:p>
            <a:pPr>
              <a:buFont typeface="Arial" panose="020B0604020202020204" pitchFamily="34" charset="0"/>
              <a:buChar char="•"/>
            </a:pPr>
            <a:endParaRPr lang="en-GB" sz="3200" dirty="0"/>
          </a:p>
          <a:p>
            <a:pPr>
              <a:buFont typeface="Arial" panose="020B0604020202020204" pitchFamily="34" charset="0"/>
              <a:buChar char="•"/>
            </a:pPr>
            <a:r>
              <a:rPr lang="en-GB" sz="3200" b="1" dirty="0"/>
              <a:t>Methodology</a:t>
            </a:r>
            <a:r>
              <a:rPr lang="en-GB" sz="3200" dirty="0"/>
              <a:t>: Provide a concise overview of how you will achieve your goals.</a:t>
            </a:r>
          </a:p>
          <a:p>
            <a:pPr>
              <a:buFont typeface="Arial" panose="020B0604020202020204" pitchFamily="34" charset="0"/>
              <a:buChar char="•"/>
            </a:pPr>
            <a:endParaRPr lang="en-GB" sz="3200" dirty="0"/>
          </a:p>
          <a:p>
            <a:pPr>
              <a:buFont typeface="Arial" panose="020B0604020202020204" pitchFamily="34" charset="0"/>
              <a:buChar char="•"/>
            </a:pPr>
            <a:r>
              <a:rPr lang="en-GB" sz="3200" b="1" dirty="0"/>
              <a:t>Impact and Alignment</a:t>
            </a:r>
            <a:r>
              <a:rPr lang="en-GB" sz="3200" dirty="0"/>
              <a:t>: Emphasize the outcomes and their relevance to the funder’s goals.</a:t>
            </a:r>
          </a:p>
        </p:txBody>
      </p:sp>
    </p:spTree>
    <p:extLst>
      <p:ext uri="{BB962C8B-B14F-4D97-AF65-F5344CB8AC3E}">
        <p14:creationId xmlns:p14="http://schemas.microsoft.com/office/powerpoint/2010/main" val="3432962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9F3867-D8AF-9E47-92E9-F7C59CBB5BC4}"/>
              </a:ext>
            </a:extLst>
          </p:cNvPr>
          <p:cNvSpPr>
            <a:spLocks noGrp="1"/>
          </p:cNvSpPr>
          <p:nvPr>
            <p:ph type="title"/>
          </p:nvPr>
        </p:nvSpPr>
        <p:spPr>
          <a:xfrm>
            <a:off x="918616" y="71056"/>
            <a:ext cx="10133012" cy="1347951"/>
          </a:xfrm>
        </p:spPr>
        <p:txBody>
          <a:bodyPr/>
          <a:lstStyle/>
          <a:p>
            <a:pPr algn="ctr"/>
            <a:r>
              <a:rPr lang="en-GB" sz="4400" b="1" dirty="0"/>
              <a:t>Start with a Strong Introduction</a:t>
            </a:r>
            <a:br>
              <a:rPr lang="en-GB" b="1" dirty="0"/>
            </a:br>
            <a:endParaRPr lang="en-US" dirty="0"/>
          </a:p>
        </p:txBody>
      </p:sp>
      <p:sp>
        <p:nvSpPr>
          <p:cNvPr id="7" name="TextBox 6">
            <a:extLst>
              <a:ext uri="{FF2B5EF4-FFF2-40B4-BE49-F238E27FC236}">
                <a16:creationId xmlns:a16="http://schemas.microsoft.com/office/drawing/2014/main" id="{2B04B4B9-C834-94B3-C482-7EB7563E8A8C}"/>
              </a:ext>
            </a:extLst>
          </p:cNvPr>
          <p:cNvSpPr txBox="1"/>
          <p:nvPr/>
        </p:nvSpPr>
        <p:spPr>
          <a:xfrm>
            <a:off x="658867" y="1419007"/>
            <a:ext cx="11212568" cy="4429999"/>
          </a:xfrm>
          <a:prstGeom prst="rect">
            <a:avLst/>
          </a:prstGeom>
          <a:noFill/>
        </p:spPr>
        <p:txBody>
          <a:bodyPr wrap="square">
            <a:spAutoFit/>
          </a:bodyPr>
          <a:lstStyle/>
          <a:p>
            <a:pPr>
              <a:buFont typeface="Arial" panose="020B0604020202020204" pitchFamily="34" charset="0"/>
              <a:buChar char="•"/>
            </a:pPr>
            <a:r>
              <a:rPr lang="en-GB" sz="3200" b="1" dirty="0"/>
              <a:t>Capture Attention</a:t>
            </a:r>
            <a:r>
              <a:rPr lang="en-GB" sz="3200" dirty="0"/>
              <a:t>: Begin with a compelling statement that highlights the significance of your research problem.</a:t>
            </a:r>
          </a:p>
          <a:p>
            <a:pPr>
              <a:buFont typeface="Arial" panose="020B0604020202020204" pitchFamily="34" charset="0"/>
              <a:buChar char="•"/>
            </a:pPr>
            <a:endParaRPr lang="en-GB" sz="3200" dirty="0"/>
          </a:p>
          <a:p>
            <a:pPr>
              <a:buFont typeface="Arial" panose="020B0604020202020204" pitchFamily="34" charset="0"/>
              <a:buChar char="•"/>
            </a:pPr>
            <a:r>
              <a:rPr lang="en-GB" sz="3200" b="1" dirty="0"/>
              <a:t>Clearly State Alignment</a:t>
            </a:r>
            <a:r>
              <a:rPr lang="en-GB" sz="3200" dirty="0"/>
              <a:t>: Explicitly connect your project to the funder’s priorities in the opening paragraph.</a:t>
            </a:r>
          </a:p>
          <a:p>
            <a:pPr>
              <a:buFont typeface="Arial" panose="020B0604020202020204" pitchFamily="34" charset="0"/>
              <a:buChar char="•"/>
            </a:pPr>
            <a:endParaRPr lang="en-GB" sz="3200" dirty="0"/>
          </a:p>
          <a:p>
            <a:pPr lvl="1"/>
            <a:r>
              <a:rPr lang="en-GB" sz="2800" dirty="0"/>
              <a:t>Example: </a:t>
            </a:r>
            <a:r>
              <a:rPr lang="en-GB" sz="2800" i="1" dirty="0"/>
              <a:t>This project addresses the urgent need for equitable access to climate-resilient infrastructure, aligning with the funder’s commitment to sustainable development.”</a:t>
            </a:r>
            <a:endParaRPr lang="en-GB" sz="2800" dirty="0"/>
          </a:p>
        </p:txBody>
      </p:sp>
    </p:spTree>
    <p:extLst>
      <p:ext uri="{BB962C8B-B14F-4D97-AF65-F5344CB8AC3E}">
        <p14:creationId xmlns:p14="http://schemas.microsoft.com/office/powerpoint/2010/main" val="280129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4920-0F5A-93AA-4446-26C2A52FEFB2}"/>
              </a:ext>
            </a:extLst>
          </p:cNvPr>
          <p:cNvSpPr>
            <a:spLocks noGrp="1"/>
          </p:cNvSpPr>
          <p:nvPr>
            <p:ph type="title"/>
          </p:nvPr>
        </p:nvSpPr>
        <p:spPr>
          <a:xfrm>
            <a:off x="4816703" y="4051645"/>
            <a:ext cx="7299773" cy="2805719"/>
          </a:xfrm>
        </p:spPr>
        <p:txBody>
          <a:bodyPr vert="horz" lIns="91440" tIns="45720" rIns="91440" bIns="45720" rtlCol="0" anchor="ctr">
            <a:normAutofit/>
          </a:bodyPr>
          <a:lstStyle/>
          <a:p>
            <a:pPr algn="ctr"/>
            <a:r>
              <a:rPr lang="en-US" sz="3300" b="1" dirty="0"/>
              <a:t>Welcome to the training on</a:t>
            </a:r>
            <a:br>
              <a:rPr lang="en-US" sz="3300" b="1" dirty="0"/>
            </a:br>
            <a:br>
              <a:rPr lang="en-US" sz="3300" b="1" dirty="0"/>
            </a:br>
            <a:r>
              <a:rPr lang="en-US" sz="4000" b="1" dirty="0"/>
              <a:t>Grant writing, publishing, collaboration and visibility</a:t>
            </a:r>
            <a:br>
              <a:rPr lang="en-US" sz="2300" dirty="0"/>
            </a:br>
            <a:endParaRPr lang="en-US" sz="2300" dirty="0"/>
          </a:p>
        </p:txBody>
      </p:sp>
      <p:pic>
        <p:nvPicPr>
          <p:cNvPr id="7" name="Picture 4" descr="Kaduna State University, Kaduna">
            <a:extLst>
              <a:ext uri="{FF2B5EF4-FFF2-40B4-BE49-F238E27FC236}">
                <a16:creationId xmlns:a16="http://schemas.microsoft.com/office/drawing/2014/main" id="{81DB461C-6140-0A5D-393D-7EA8159C1C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0434" y="384463"/>
            <a:ext cx="2811320" cy="2811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preview">
            <a:extLst>
              <a:ext uri="{FF2B5EF4-FFF2-40B4-BE49-F238E27FC236}">
                <a16:creationId xmlns:a16="http://schemas.microsoft.com/office/drawing/2014/main" id="{AD4694F8-901F-295D-F4F9-0E83BA45F6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66396" y="930857"/>
            <a:ext cx="3336953" cy="17185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York St John logo in white on black background.">
            <a:extLst>
              <a:ext uri="{FF2B5EF4-FFF2-40B4-BE49-F238E27FC236}">
                <a16:creationId xmlns:a16="http://schemas.microsoft.com/office/drawing/2014/main" id="{9427A1F2-F378-849F-9CAB-BCECE3ECE25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95756" y="955884"/>
            <a:ext cx="3336953" cy="1668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65D39E-0C83-6BA5-DC36-5BE615ED7CB2}"/>
              </a:ext>
            </a:extLst>
          </p:cNvPr>
          <p:cNvSpPr txBox="1"/>
          <p:nvPr/>
        </p:nvSpPr>
        <p:spPr>
          <a:xfrm>
            <a:off x="205476" y="3942311"/>
            <a:ext cx="4611226" cy="2811320"/>
          </a:xfrm>
          <a:prstGeom prst="rect">
            <a:avLst/>
          </a:prstGeom>
        </p:spPr>
        <p:txBody>
          <a:bodyPr vert="horz" lIns="91440" tIns="45720" rIns="91440" bIns="45720" rtlCol="0" anchor="ctr">
            <a:normAutofit/>
          </a:bodyPr>
          <a:lstStyle/>
          <a:p>
            <a:pPr>
              <a:lnSpc>
                <a:spcPct val="90000"/>
              </a:lnSpc>
              <a:spcAft>
                <a:spcPts val="600"/>
              </a:spcAft>
            </a:pPr>
            <a:r>
              <a:rPr lang="en-US" sz="2400" b="1" dirty="0"/>
              <a:t>Date</a:t>
            </a:r>
            <a:r>
              <a:rPr lang="en-US" sz="2400" dirty="0"/>
              <a:t>: 12th December 2024</a:t>
            </a:r>
          </a:p>
          <a:p>
            <a:pPr>
              <a:lnSpc>
                <a:spcPct val="90000"/>
              </a:lnSpc>
              <a:spcAft>
                <a:spcPts val="600"/>
              </a:spcAft>
            </a:pPr>
            <a:br>
              <a:rPr lang="en-US" sz="2400" dirty="0"/>
            </a:br>
            <a:r>
              <a:rPr lang="en-US" sz="2400" b="1" dirty="0"/>
              <a:t>Time</a:t>
            </a:r>
            <a:r>
              <a:rPr lang="en-US" sz="2400" dirty="0"/>
              <a:t>: 08:30 AM</a:t>
            </a:r>
          </a:p>
          <a:p>
            <a:pPr>
              <a:lnSpc>
                <a:spcPct val="90000"/>
              </a:lnSpc>
              <a:spcAft>
                <a:spcPts val="600"/>
              </a:spcAft>
            </a:pPr>
            <a:br>
              <a:rPr lang="en-US" sz="2400" dirty="0"/>
            </a:br>
            <a:r>
              <a:rPr lang="en-US" sz="2400" b="1" dirty="0"/>
              <a:t>Venue</a:t>
            </a:r>
            <a:r>
              <a:rPr lang="en-US" sz="2400" dirty="0"/>
              <a:t>: Postgraduate School Board Room, Kaduna State University</a:t>
            </a:r>
          </a:p>
        </p:txBody>
      </p:sp>
    </p:spTree>
    <p:extLst>
      <p:ext uri="{BB962C8B-B14F-4D97-AF65-F5344CB8AC3E}">
        <p14:creationId xmlns:p14="http://schemas.microsoft.com/office/powerpoint/2010/main" val="1956954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91905-7F46-A26D-7EEB-E91A406A42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234B5D-5A42-2DC5-A8F1-4339FB0D7C51}"/>
              </a:ext>
            </a:extLst>
          </p:cNvPr>
          <p:cNvSpPr>
            <a:spLocks noGrp="1"/>
          </p:cNvSpPr>
          <p:nvPr>
            <p:ph type="title"/>
          </p:nvPr>
        </p:nvSpPr>
        <p:spPr>
          <a:xfrm>
            <a:off x="918616" y="409903"/>
            <a:ext cx="10133012" cy="1009104"/>
          </a:xfrm>
        </p:spPr>
        <p:txBody>
          <a:bodyPr>
            <a:normAutofit fontScale="90000"/>
          </a:bodyPr>
          <a:lstStyle/>
          <a:p>
            <a:pPr algn="ctr"/>
            <a:r>
              <a:rPr lang="en-GB" sz="4000" b="1" dirty="0"/>
              <a:t>Highlight the Significance of Your Research</a:t>
            </a:r>
            <a:br>
              <a:rPr lang="en-GB" b="1" dirty="0"/>
            </a:br>
            <a:endParaRPr lang="en-US" dirty="0"/>
          </a:p>
        </p:txBody>
      </p:sp>
      <p:sp>
        <p:nvSpPr>
          <p:cNvPr id="3" name="TextBox 2">
            <a:extLst>
              <a:ext uri="{FF2B5EF4-FFF2-40B4-BE49-F238E27FC236}">
                <a16:creationId xmlns:a16="http://schemas.microsoft.com/office/drawing/2014/main" id="{4244FDE5-32FA-9D39-960F-C2DF1F494A16}"/>
              </a:ext>
            </a:extLst>
          </p:cNvPr>
          <p:cNvSpPr txBox="1"/>
          <p:nvPr/>
        </p:nvSpPr>
        <p:spPr>
          <a:xfrm>
            <a:off x="469681" y="1588011"/>
            <a:ext cx="11252638" cy="5078313"/>
          </a:xfrm>
          <a:prstGeom prst="rect">
            <a:avLst/>
          </a:prstGeom>
          <a:noFill/>
        </p:spPr>
        <p:txBody>
          <a:bodyPr wrap="square">
            <a:spAutoFit/>
          </a:bodyPr>
          <a:lstStyle/>
          <a:p>
            <a:pPr>
              <a:buFont typeface="Arial" panose="020B0604020202020204" pitchFamily="34" charset="0"/>
              <a:buChar char="•"/>
            </a:pPr>
            <a:r>
              <a:rPr lang="en-GB" sz="3600" b="1" dirty="0"/>
              <a:t>Define the Problem</a:t>
            </a:r>
            <a:r>
              <a:rPr lang="en-GB" sz="3600" dirty="0"/>
              <a:t>: Explain the societal, scientific, or economic challenge your research addresses.</a:t>
            </a:r>
          </a:p>
          <a:p>
            <a:pPr>
              <a:buFont typeface="Arial" panose="020B0604020202020204" pitchFamily="34" charset="0"/>
              <a:buChar char="•"/>
            </a:pPr>
            <a:endParaRPr lang="en-GB" sz="3600" dirty="0"/>
          </a:p>
          <a:p>
            <a:pPr>
              <a:buFont typeface="Arial" panose="020B0604020202020204" pitchFamily="34" charset="0"/>
              <a:buChar char="•"/>
            </a:pPr>
            <a:r>
              <a:rPr lang="en-GB" sz="3600" b="1" dirty="0"/>
              <a:t>Show Urgency</a:t>
            </a:r>
            <a:r>
              <a:rPr lang="en-GB" sz="3600" dirty="0"/>
              <a:t>: Use data and real-world examples to underscore the importance of solving this problem now.</a:t>
            </a:r>
          </a:p>
          <a:p>
            <a:pPr>
              <a:buFont typeface="Arial" panose="020B0604020202020204" pitchFamily="34" charset="0"/>
              <a:buChar char="•"/>
            </a:pPr>
            <a:endParaRPr lang="en-GB" sz="3600" dirty="0"/>
          </a:p>
          <a:p>
            <a:pPr marL="742950" lvl="1" indent="-285750">
              <a:buFont typeface="Arial" panose="020B0604020202020204" pitchFamily="34" charset="0"/>
              <a:buChar char="•"/>
            </a:pPr>
            <a:r>
              <a:rPr lang="en-GB" sz="3600" dirty="0"/>
              <a:t>Example: </a:t>
            </a:r>
            <a:r>
              <a:rPr lang="en-GB" sz="3600" i="1" dirty="0"/>
              <a:t>Rising sea levels threaten 200 million people globally. This project provides actionable solutions for communities most at risk.</a:t>
            </a:r>
            <a:endParaRPr lang="en-GB" sz="3600" dirty="0"/>
          </a:p>
        </p:txBody>
      </p:sp>
    </p:spTree>
    <p:extLst>
      <p:ext uri="{BB962C8B-B14F-4D97-AF65-F5344CB8AC3E}">
        <p14:creationId xmlns:p14="http://schemas.microsoft.com/office/powerpoint/2010/main" val="4555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8B781-F03F-D7AC-0484-2A6642CDE3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94CCE7-9201-305C-984B-E41DF58893CF}"/>
              </a:ext>
            </a:extLst>
          </p:cNvPr>
          <p:cNvSpPr>
            <a:spLocks noGrp="1"/>
          </p:cNvSpPr>
          <p:nvPr>
            <p:ph type="title"/>
          </p:nvPr>
        </p:nvSpPr>
        <p:spPr>
          <a:xfrm>
            <a:off x="871320" y="420184"/>
            <a:ext cx="10133012" cy="835683"/>
          </a:xfrm>
        </p:spPr>
        <p:txBody>
          <a:bodyPr>
            <a:normAutofit/>
          </a:bodyPr>
          <a:lstStyle/>
          <a:p>
            <a:pPr algn="ctr"/>
            <a:r>
              <a:rPr lang="en-GB" sz="4000" b="1" dirty="0"/>
              <a:t>Showcase Innovation and Impact</a:t>
            </a:r>
          </a:p>
        </p:txBody>
      </p:sp>
      <p:sp>
        <p:nvSpPr>
          <p:cNvPr id="3" name="TextBox 2">
            <a:extLst>
              <a:ext uri="{FF2B5EF4-FFF2-40B4-BE49-F238E27FC236}">
                <a16:creationId xmlns:a16="http://schemas.microsoft.com/office/drawing/2014/main" id="{E4327089-6E57-5A53-7A74-FF3052733E6F}"/>
              </a:ext>
            </a:extLst>
          </p:cNvPr>
          <p:cNvSpPr txBox="1"/>
          <p:nvPr/>
        </p:nvSpPr>
        <p:spPr>
          <a:xfrm>
            <a:off x="363778" y="1599626"/>
            <a:ext cx="11464444" cy="5078313"/>
          </a:xfrm>
          <a:prstGeom prst="rect">
            <a:avLst/>
          </a:prstGeom>
          <a:noFill/>
        </p:spPr>
        <p:txBody>
          <a:bodyPr wrap="square">
            <a:spAutoFit/>
          </a:bodyPr>
          <a:lstStyle/>
          <a:p>
            <a:pPr>
              <a:buFont typeface="Arial" panose="020B0604020202020204" pitchFamily="34" charset="0"/>
              <a:buChar char="•"/>
            </a:pPr>
            <a:r>
              <a:rPr lang="en-GB" sz="3600" b="1" dirty="0"/>
              <a:t>Innovative Approach</a:t>
            </a:r>
            <a:r>
              <a:rPr lang="en-GB" sz="3600" dirty="0"/>
              <a:t>: Explain how your project is novel or fills a gap in existing knowledge or practice.</a:t>
            </a:r>
          </a:p>
          <a:p>
            <a:pPr>
              <a:buFont typeface="Arial" panose="020B0604020202020204" pitchFamily="34" charset="0"/>
              <a:buChar char="•"/>
            </a:pPr>
            <a:r>
              <a:rPr lang="en-GB" sz="3600" b="1" dirty="0"/>
              <a:t>Clear Impact Pathways</a:t>
            </a:r>
            <a:r>
              <a:rPr lang="en-GB" sz="3600" dirty="0"/>
              <a:t>: Describe the specific outcomes and benefits of your research, focusing on the funder’s priorities.</a:t>
            </a:r>
          </a:p>
          <a:p>
            <a:pPr>
              <a:buFont typeface="Arial" panose="020B0604020202020204" pitchFamily="34" charset="0"/>
              <a:buChar char="•"/>
            </a:pPr>
            <a:endParaRPr lang="en-GB" sz="3600" dirty="0"/>
          </a:p>
          <a:p>
            <a:pPr marL="742950" lvl="1" indent="-285750">
              <a:buFont typeface="Arial" panose="020B0604020202020204" pitchFamily="34" charset="0"/>
              <a:buChar char="•"/>
            </a:pPr>
            <a:r>
              <a:rPr lang="en-GB" sz="3600" dirty="0"/>
              <a:t>Example: </a:t>
            </a:r>
            <a:r>
              <a:rPr lang="en-GB" sz="3600" i="1" dirty="0"/>
              <a:t>“Our work will result in a low-cost, scalable system for water purification in underserved areas, directly addressing the funder’s commitment to global health equity.”</a:t>
            </a:r>
            <a:endParaRPr lang="en-GB" sz="3600" dirty="0"/>
          </a:p>
        </p:txBody>
      </p:sp>
    </p:spTree>
    <p:extLst>
      <p:ext uri="{BB962C8B-B14F-4D97-AF65-F5344CB8AC3E}">
        <p14:creationId xmlns:p14="http://schemas.microsoft.com/office/powerpoint/2010/main" val="996631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DA7DB-48FA-1252-7BC6-1F9ABBC51A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C546BD-4F4F-90C2-6911-4960B2616580}"/>
              </a:ext>
            </a:extLst>
          </p:cNvPr>
          <p:cNvSpPr>
            <a:spLocks noGrp="1"/>
          </p:cNvSpPr>
          <p:nvPr>
            <p:ph type="title"/>
          </p:nvPr>
        </p:nvSpPr>
        <p:spPr>
          <a:xfrm>
            <a:off x="1026866" y="370600"/>
            <a:ext cx="10133012" cy="1347951"/>
          </a:xfrm>
        </p:spPr>
        <p:txBody>
          <a:bodyPr>
            <a:normAutofit fontScale="90000"/>
          </a:bodyPr>
          <a:lstStyle/>
          <a:p>
            <a:pPr algn="ctr"/>
            <a:r>
              <a:rPr lang="en-GB" sz="4400" b="1" dirty="0"/>
              <a:t>Demonstrate Feasibility and Expertise</a:t>
            </a:r>
            <a:br>
              <a:rPr lang="en-GB" b="1" dirty="0"/>
            </a:br>
            <a:endParaRPr lang="en-US" dirty="0"/>
          </a:p>
        </p:txBody>
      </p:sp>
      <p:sp>
        <p:nvSpPr>
          <p:cNvPr id="3" name="TextBox 2">
            <a:extLst>
              <a:ext uri="{FF2B5EF4-FFF2-40B4-BE49-F238E27FC236}">
                <a16:creationId xmlns:a16="http://schemas.microsoft.com/office/drawing/2014/main" id="{3861DED2-3DD1-20DD-83BC-F7F7BF033A0F}"/>
              </a:ext>
            </a:extLst>
          </p:cNvPr>
          <p:cNvSpPr txBox="1"/>
          <p:nvPr/>
        </p:nvSpPr>
        <p:spPr>
          <a:xfrm>
            <a:off x="840198" y="2277128"/>
            <a:ext cx="10133011" cy="2862322"/>
          </a:xfrm>
          <a:prstGeom prst="rect">
            <a:avLst/>
          </a:prstGeom>
          <a:noFill/>
        </p:spPr>
        <p:txBody>
          <a:bodyPr wrap="square">
            <a:spAutoFit/>
          </a:bodyPr>
          <a:lstStyle/>
          <a:p>
            <a:pPr>
              <a:buFont typeface="Arial" panose="020B0604020202020204" pitchFamily="34" charset="0"/>
              <a:buChar char="•"/>
            </a:pPr>
            <a:r>
              <a:rPr lang="en-GB" sz="3600" dirty="0"/>
              <a:t>Highlight your team’s qualifications, experience, and past successes to build credibility.</a:t>
            </a:r>
          </a:p>
          <a:p>
            <a:pPr>
              <a:buFont typeface="Arial" panose="020B0604020202020204" pitchFamily="34" charset="0"/>
              <a:buChar char="•"/>
            </a:pPr>
            <a:endParaRPr lang="en-GB" sz="3600" dirty="0"/>
          </a:p>
          <a:p>
            <a:pPr>
              <a:buFont typeface="Arial" panose="020B0604020202020204" pitchFamily="34" charset="0"/>
              <a:buChar char="•"/>
            </a:pPr>
            <a:r>
              <a:rPr lang="en-GB" sz="3600" dirty="0"/>
              <a:t>Include a brief timeline and milestones to show your plan is achievable within the grant’s scope.</a:t>
            </a:r>
          </a:p>
        </p:txBody>
      </p:sp>
    </p:spTree>
    <p:extLst>
      <p:ext uri="{BB962C8B-B14F-4D97-AF65-F5344CB8AC3E}">
        <p14:creationId xmlns:p14="http://schemas.microsoft.com/office/powerpoint/2010/main" val="1705171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AEF83-9E30-6E54-F137-17667FD62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456F52-6B96-DB67-4E20-CA68E5062D79}"/>
              </a:ext>
            </a:extLst>
          </p:cNvPr>
          <p:cNvSpPr>
            <a:spLocks noGrp="1"/>
          </p:cNvSpPr>
          <p:nvPr>
            <p:ph type="title"/>
          </p:nvPr>
        </p:nvSpPr>
        <p:spPr>
          <a:xfrm>
            <a:off x="867891" y="733893"/>
            <a:ext cx="10133012" cy="1347951"/>
          </a:xfrm>
        </p:spPr>
        <p:txBody>
          <a:bodyPr>
            <a:noAutofit/>
          </a:bodyPr>
          <a:lstStyle/>
          <a:p>
            <a:pPr algn="ctr"/>
            <a:r>
              <a:rPr lang="en-GB" sz="4000" b="1" dirty="0"/>
              <a:t>Address Equity, Diversity, and Inclusion (EDI)</a:t>
            </a:r>
            <a:br>
              <a:rPr lang="en-GB" sz="4000" b="1" dirty="0"/>
            </a:br>
            <a:endParaRPr lang="en-US" sz="4000" dirty="0"/>
          </a:p>
        </p:txBody>
      </p:sp>
      <p:sp>
        <p:nvSpPr>
          <p:cNvPr id="3" name="TextBox 2">
            <a:extLst>
              <a:ext uri="{FF2B5EF4-FFF2-40B4-BE49-F238E27FC236}">
                <a16:creationId xmlns:a16="http://schemas.microsoft.com/office/drawing/2014/main" id="{1A1FD808-D7DC-32F9-6AEA-1896039CF36E}"/>
              </a:ext>
            </a:extLst>
          </p:cNvPr>
          <p:cNvSpPr txBox="1"/>
          <p:nvPr/>
        </p:nvSpPr>
        <p:spPr>
          <a:xfrm>
            <a:off x="324021" y="2081844"/>
            <a:ext cx="11543957" cy="3416320"/>
          </a:xfrm>
          <a:prstGeom prst="rect">
            <a:avLst/>
          </a:prstGeom>
          <a:noFill/>
        </p:spPr>
        <p:txBody>
          <a:bodyPr wrap="square">
            <a:spAutoFit/>
          </a:bodyPr>
          <a:lstStyle/>
          <a:p>
            <a:pPr>
              <a:buFont typeface="Arial" panose="020B0604020202020204" pitchFamily="34" charset="0"/>
              <a:buChar char="•"/>
            </a:pPr>
            <a:r>
              <a:rPr lang="en-GB" sz="3600" dirty="0"/>
              <a:t>If applicable, showcase how your project incorporates EDI principles, particularly if the funder prioritizes these values.</a:t>
            </a:r>
          </a:p>
          <a:p>
            <a:pPr>
              <a:buFont typeface="Arial" panose="020B0604020202020204" pitchFamily="34" charset="0"/>
              <a:buChar char="•"/>
            </a:pPr>
            <a:endParaRPr lang="en-GB" sz="3600" dirty="0"/>
          </a:p>
          <a:p>
            <a:pPr marL="742950" lvl="1" indent="-285750">
              <a:buFont typeface="Arial" panose="020B0604020202020204" pitchFamily="34" charset="0"/>
              <a:buChar char="•"/>
            </a:pPr>
            <a:r>
              <a:rPr lang="en-GB" sz="3600" dirty="0"/>
              <a:t>Example: </a:t>
            </a:r>
            <a:r>
              <a:rPr lang="en-GB" sz="3600" i="1" dirty="0"/>
              <a:t>“This project will train early-career researchers from underrepresented groups in cutting-edge climate </a:t>
            </a:r>
            <a:r>
              <a:rPr lang="en-GB" sz="3600" i="1" dirty="0" err="1"/>
              <a:t>modeling</a:t>
            </a:r>
            <a:r>
              <a:rPr lang="en-GB" sz="3600" i="1" dirty="0"/>
              <a:t> techniques.”</a:t>
            </a:r>
            <a:endParaRPr lang="en-GB" sz="3600" dirty="0"/>
          </a:p>
        </p:txBody>
      </p:sp>
    </p:spTree>
    <p:extLst>
      <p:ext uri="{BB962C8B-B14F-4D97-AF65-F5344CB8AC3E}">
        <p14:creationId xmlns:p14="http://schemas.microsoft.com/office/powerpoint/2010/main" val="390396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61800-1583-60DB-95E4-7A658F16C3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03C04E-9926-9F14-5473-51473CCF47BD}"/>
              </a:ext>
            </a:extLst>
          </p:cNvPr>
          <p:cNvSpPr>
            <a:spLocks noGrp="1"/>
          </p:cNvSpPr>
          <p:nvPr>
            <p:ph type="title"/>
          </p:nvPr>
        </p:nvSpPr>
        <p:spPr>
          <a:xfrm>
            <a:off x="918616" y="71056"/>
            <a:ext cx="10133012" cy="1347951"/>
          </a:xfrm>
        </p:spPr>
        <p:txBody>
          <a:bodyPr>
            <a:normAutofit/>
          </a:bodyPr>
          <a:lstStyle/>
          <a:p>
            <a:pPr algn="ctr"/>
            <a:r>
              <a:rPr lang="en-GB" sz="4000" b="1" dirty="0"/>
              <a:t>Use Data and Evidence Strategically</a:t>
            </a:r>
          </a:p>
        </p:txBody>
      </p:sp>
      <p:sp>
        <p:nvSpPr>
          <p:cNvPr id="3" name="TextBox 2">
            <a:extLst>
              <a:ext uri="{FF2B5EF4-FFF2-40B4-BE49-F238E27FC236}">
                <a16:creationId xmlns:a16="http://schemas.microsoft.com/office/drawing/2014/main" id="{AC9C7DA2-42A5-FA86-58D1-4B4F2AB5A1E9}"/>
              </a:ext>
            </a:extLst>
          </p:cNvPr>
          <p:cNvSpPr txBox="1"/>
          <p:nvPr/>
        </p:nvSpPr>
        <p:spPr>
          <a:xfrm>
            <a:off x="918616" y="2316346"/>
            <a:ext cx="10133011" cy="2862322"/>
          </a:xfrm>
          <a:prstGeom prst="rect">
            <a:avLst/>
          </a:prstGeom>
          <a:noFill/>
        </p:spPr>
        <p:txBody>
          <a:bodyPr wrap="square">
            <a:spAutoFit/>
          </a:bodyPr>
          <a:lstStyle/>
          <a:p>
            <a:pPr>
              <a:buFont typeface="Arial" panose="020B0604020202020204" pitchFamily="34" charset="0"/>
              <a:buChar char="•"/>
            </a:pPr>
            <a:r>
              <a:rPr lang="en-GB" sz="3600" dirty="0"/>
              <a:t>Support your claims with relevant statistics, case studies, or research findings.</a:t>
            </a:r>
          </a:p>
          <a:p>
            <a:pPr>
              <a:buFont typeface="Arial" panose="020B0604020202020204" pitchFamily="34" charset="0"/>
              <a:buChar char="•"/>
            </a:pPr>
            <a:endParaRPr lang="en-GB" sz="3600" dirty="0"/>
          </a:p>
          <a:p>
            <a:pPr>
              <a:buFont typeface="Arial" panose="020B0604020202020204" pitchFamily="34" charset="0"/>
              <a:buChar char="•"/>
            </a:pPr>
            <a:r>
              <a:rPr lang="en-GB" sz="3600" dirty="0"/>
              <a:t>Avoid overwhelming the narrative with excessive detail—prioritize key data that reinforces your story.</a:t>
            </a:r>
          </a:p>
        </p:txBody>
      </p:sp>
    </p:spTree>
    <p:extLst>
      <p:ext uri="{BB962C8B-B14F-4D97-AF65-F5344CB8AC3E}">
        <p14:creationId xmlns:p14="http://schemas.microsoft.com/office/powerpoint/2010/main" val="2465054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9642E-9435-5770-DAFD-0AB7108F70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2F4BD3-BAA2-4CCE-3F85-19DC5727F8B1}"/>
              </a:ext>
            </a:extLst>
          </p:cNvPr>
          <p:cNvSpPr>
            <a:spLocks noGrp="1"/>
          </p:cNvSpPr>
          <p:nvPr>
            <p:ph type="title"/>
          </p:nvPr>
        </p:nvSpPr>
        <p:spPr>
          <a:xfrm>
            <a:off x="1026866" y="230082"/>
            <a:ext cx="10133012" cy="1347951"/>
          </a:xfrm>
        </p:spPr>
        <p:txBody>
          <a:bodyPr>
            <a:normAutofit/>
          </a:bodyPr>
          <a:lstStyle/>
          <a:p>
            <a:pPr algn="ctr"/>
            <a:r>
              <a:rPr lang="en-GB" sz="4400" b="1" dirty="0"/>
              <a:t>End with a Strong Conclusion</a:t>
            </a:r>
            <a:br>
              <a:rPr lang="en-GB" b="1" dirty="0"/>
            </a:br>
            <a:endParaRPr lang="en-US" dirty="0"/>
          </a:p>
        </p:txBody>
      </p:sp>
      <p:sp>
        <p:nvSpPr>
          <p:cNvPr id="3" name="TextBox 2">
            <a:extLst>
              <a:ext uri="{FF2B5EF4-FFF2-40B4-BE49-F238E27FC236}">
                <a16:creationId xmlns:a16="http://schemas.microsoft.com/office/drawing/2014/main" id="{EBD151F2-65A2-2329-07FA-8996E43A0617}"/>
              </a:ext>
            </a:extLst>
          </p:cNvPr>
          <p:cNvSpPr txBox="1"/>
          <p:nvPr/>
        </p:nvSpPr>
        <p:spPr>
          <a:xfrm>
            <a:off x="648042" y="1578033"/>
            <a:ext cx="11543958" cy="5078313"/>
          </a:xfrm>
          <a:prstGeom prst="rect">
            <a:avLst/>
          </a:prstGeom>
          <a:noFill/>
        </p:spPr>
        <p:txBody>
          <a:bodyPr wrap="square">
            <a:spAutoFit/>
          </a:bodyPr>
          <a:lstStyle/>
          <a:p>
            <a:pPr>
              <a:buFont typeface="Arial" panose="020B0604020202020204" pitchFamily="34" charset="0"/>
              <a:buChar char="•"/>
            </a:pPr>
            <a:r>
              <a:rPr lang="en-GB" sz="3600" dirty="0"/>
              <a:t>Reiterate the significance of your project and its alignment with the funder’s goals.</a:t>
            </a:r>
          </a:p>
          <a:p>
            <a:pPr>
              <a:buFont typeface="Arial" panose="020B0604020202020204" pitchFamily="34" charset="0"/>
              <a:buChar char="•"/>
            </a:pPr>
            <a:r>
              <a:rPr lang="en-GB" sz="3600" dirty="0"/>
              <a:t>End with a compelling call to action that highlights why your project deserves funding.</a:t>
            </a:r>
          </a:p>
          <a:p>
            <a:pPr>
              <a:buFont typeface="Arial" panose="020B0604020202020204" pitchFamily="34" charset="0"/>
              <a:buChar char="•"/>
            </a:pPr>
            <a:endParaRPr lang="en-GB" sz="3600" dirty="0"/>
          </a:p>
          <a:p>
            <a:pPr marL="742950" lvl="1" indent="-285750">
              <a:buFont typeface="Arial" panose="020B0604020202020204" pitchFamily="34" charset="0"/>
              <a:buChar char="•"/>
            </a:pPr>
            <a:r>
              <a:rPr lang="en-GB" sz="3600" dirty="0"/>
              <a:t>Example: </a:t>
            </a:r>
            <a:r>
              <a:rPr lang="en-GB" sz="3600" i="1" dirty="0"/>
              <a:t>“This project offers a transformative opportunity to advance sustainable agriculture in Africa, directly addressing the funder’s vision of food security for all.”</a:t>
            </a:r>
            <a:endParaRPr lang="en-GB" sz="3600" dirty="0"/>
          </a:p>
        </p:txBody>
      </p:sp>
    </p:spTree>
    <p:extLst>
      <p:ext uri="{BB962C8B-B14F-4D97-AF65-F5344CB8AC3E}">
        <p14:creationId xmlns:p14="http://schemas.microsoft.com/office/powerpoint/2010/main" val="1219050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604997-4372-25CB-ABDA-080E18B1E20C}"/>
              </a:ext>
            </a:extLst>
          </p:cNvPr>
          <p:cNvSpPr txBox="1"/>
          <p:nvPr/>
        </p:nvSpPr>
        <p:spPr>
          <a:xfrm>
            <a:off x="423241" y="612844"/>
            <a:ext cx="11345518" cy="5632311"/>
          </a:xfrm>
          <a:prstGeom prst="rect">
            <a:avLst/>
          </a:prstGeom>
          <a:noFill/>
        </p:spPr>
        <p:txBody>
          <a:bodyPr wrap="square">
            <a:spAutoFit/>
          </a:bodyPr>
          <a:lstStyle/>
          <a:p>
            <a:pPr marL="571500" indent="-571500">
              <a:buFont typeface="Wingdings" pitchFamily="2" charset="2"/>
              <a:buChar char="Ø"/>
            </a:pPr>
            <a:r>
              <a:rPr lang="en-US" sz="3600" dirty="0"/>
              <a:t>There are two grant applications made available for you to review. Take some time to look at the key elements.</a:t>
            </a:r>
          </a:p>
          <a:p>
            <a:pPr marL="571500" indent="-571500">
              <a:buFont typeface="Wingdings" pitchFamily="2" charset="2"/>
              <a:buChar char="Ø"/>
            </a:pPr>
            <a:endParaRPr lang="en-US" sz="3600" dirty="0"/>
          </a:p>
          <a:p>
            <a:pPr marL="571500" indent="-571500">
              <a:buFont typeface="Wingdings" pitchFamily="2" charset="2"/>
              <a:buChar char="Ø"/>
            </a:pPr>
            <a:r>
              <a:rPr lang="en-US" sz="3600" dirty="0"/>
              <a:t>What are the strengths and weaknesses of each? </a:t>
            </a:r>
          </a:p>
          <a:p>
            <a:pPr marL="571500" indent="-571500">
              <a:buFont typeface="Wingdings" pitchFamily="2" charset="2"/>
              <a:buChar char="Ø"/>
            </a:pPr>
            <a:endParaRPr lang="en-US" sz="3600" dirty="0"/>
          </a:p>
          <a:p>
            <a:pPr marL="571500" indent="-571500">
              <a:buFont typeface="Wingdings" pitchFamily="2" charset="2"/>
              <a:buChar char="Ø"/>
            </a:pPr>
            <a:r>
              <a:rPr lang="en-US" sz="3600" dirty="0"/>
              <a:t>How will you improve either of these?</a:t>
            </a:r>
          </a:p>
          <a:p>
            <a:pPr marL="571500" indent="-571500">
              <a:buFont typeface="Wingdings" pitchFamily="2" charset="2"/>
              <a:buChar char="Ø"/>
            </a:pPr>
            <a:endParaRPr lang="en-US" sz="3600" dirty="0"/>
          </a:p>
          <a:p>
            <a:pPr marL="571500" indent="-571500">
              <a:buFont typeface="Wingdings" pitchFamily="2" charset="2"/>
              <a:buChar char="Ø"/>
            </a:pPr>
            <a:r>
              <a:rPr lang="en-US" sz="3600" dirty="0"/>
              <a:t>Which one do you think got funded?</a:t>
            </a:r>
            <a:br>
              <a:rPr lang="en-US" sz="3600" dirty="0"/>
            </a:br>
            <a:br>
              <a:rPr lang="en-US" sz="3600" dirty="0"/>
            </a:br>
            <a:r>
              <a:rPr lang="en-US" sz="3600" b="1" dirty="0"/>
              <a:t>NB: Both applications are over 5 years old</a:t>
            </a:r>
          </a:p>
        </p:txBody>
      </p:sp>
    </p:spTree>
    <p:extLst>
      <p:ext uri="{BB962C8B-B14F-4D97-AF65-F5344CB8AC3E}">
        <p14:creationId xmlns:p14="http://schemas.microsoft.com/office/powerpoint/2010/main" val="287379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D9E8D1-A1F0-184F-8ABD-BD8477826F8C}"/>
              </a:ext>
            </a:extLst>
          </p:cNvPr>
          <p:cNvSpPr>
            <a:spLocks noGrp="1"/>
          </p:cNvSpPr>
          <p:nvPr>
            <p:ph type="title"/>
          </p:nvPr>
        </p:nvSpPr>
        <p:spPr>
          <a:xfrm>
            <a:off x="1634918" y="596348"/>
            <a:ext cx="8461867" cy="457200"/>
          </a:xfrm>
        </p:spPr>
        <p:txBody>
          <a:bodyPr>
            <a:noAutofit/>
          </a:bodyPr>
          <a:lstStyle/>
          <a:p>
            <a:pPr algn="ctr"/>
            <a:r>
              <a:rPr lang="en-US" sz="4000" b="1" dirty="0"/>
              <a:t>Budgeting and Financial Planning </a:t>
            </a:r>
          </a:p>
        </p:txBody>
      </p:sp>
      <p:sp>
        <p:nvSpPr>
          <p:cNvPr id="8" name="Text Placeholder 7">
            <a:extLst>
              <a:ext uri="{FF2B5EF4-FFF2-40B4-BE49-F238E27FC236}">
                <a16:creationId xmlns:a16="http://schemas.microsoft.com/office/drawing/2014/main" id="{3E4F7470-B20D-AA43-AB10-EF1EE147A5F0}"/>
              </a:ext>
            </a:extLst>
          </p:cNvPr>
          <p:cNvSpPr>
            <a:spLocks noGrp="1"/>
          </p:cNvSpPr>
          <p:nvPr>
            <p:ph type="body" sz="half" idx="2"/>
          </p:nvPr>
        </p:nvSpPr>
        <p:spPr>
          <a:xfrm>
            <a:off x="1086044" y="1602571"/>
            <a:ext cx="10337963" cy="4129935"/>
          </a:xfrm>
        </p:spPr>
        <p:txBody>
          <a:bodyPr>
            <a:normAutofit/>
          </a:bodyPr>
          <a:lstStyle/>
          <a:p>
            <a:pPr marL="571500" indent="-571500">
              <a:buFont typeface="Arial" panose="020B0604020202020204" pitchFamily="34" charset="0"/>
              <a:buChar char="•"/>
            </a:pPr>
            <a:r>
              <a:rPr lang="en-US" sz="3600" dirty="0"/>
              <a:t>Develop a realistic and detailed budget.</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Justify expenses (personnel, equipment, travel, indirect costs).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Remember to ensure financial compliance and accountability for grant management.</a:t>
            </a:r>
          </a:p>
          <a:p>
            <a:endParaRPr lang="en-US" dirty="0"/>
          </a:p>
        </p:txBody>
      </p:sp>
    </p:spTree>
    <p:extLst>
      <p:ext uri="{BB962C8B-B14F-4D97-AF65-F5344CB8AC3E}">
        <p14:creationId xmlns:p14="http://schemas.microsoft.com/office/powerpoint/2010/main" val="3969470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7952F-7FB0-5243-935A-028BB5AAC38D}"/>
              </a:ext>
            </a:extLst>
          </p:cNvPr>
          <p:cNvSpPr>
            <a:spLocks noGrp="1"/>
          </p:cNvSpPr>
          <p:nvPr>
            <p:ph type="title"/>
          </p:nvPr>
        </p:nvSpPr>
        <p:spPr>
          <a:xfrm>
            <a:off x="1807772" y="291319"/>
            <a:ext cx="9324053" cy="961011"/>
          </a:xfrm>
        </p:spPr>
        <p:txBody>
          <a:bodyPr>
            <a:noAutofit/>
          </a:bodyPr>
          <a:lstStyle/>
          <a:p>
            <a:r>
              <a:rPr lang="en-US" sz="4000" b="1" dirty="0"/>
              <a:t>Building Collaborative Partnerships </a:t>
            </a:r>
          </a:p>
        </p:txBody>
      </p:sp>
      <p:sp>
        <p:nvSpPr>
          <p:cNvPr id="7" name="Text Placeholder 6">
            <a:extLst>
              <a:ext uri="{FF2B5EF4-FFF2-40B4-BE49-F238E27FC236}">
                <a16:creationId xmlns:a16="http://schemas.microsoft.com/office/drawing/2014/main" id="{6FD58EFE-58D0-2240-99D3-3E9128CFCA2B}"/>
              </a:ext>
            </a:extLst>
          </p:cNvPr>
          <p:cNvSpPr>
            <a:spLocks noGrp="1"/>
          </p:cNvSpPr>
          <p:nvPr>
            <p:ph type="body" sz="half" idx="2"/>
          </p:nvPr>
        </p:nvSpPr>
        <p:spPr>
          <a:xfrm>
            <a:off x="457200" y="1550503"/>
            <a:ext cx="5049078" cy="4591880"/>
          </a:xfrm>
        </p:spPr>
        <p:txBody>
          <a:bodyPr>
            <a:normAutofit fontScale="92500" lnSpcReduction="10000"/>
          </a:bodyPr>
          <a:lstStyle/>
          <a:p>
            <a:pPr marL="457200" lvl="0" indent="-457200">
              <a:buSzPts val="1000"/>
              <a:buFont typeface="Wingdings" pitchFamily="2" charset="2"/>
              <a:buChar char="Ø"/>
              <a:tabLst>
                <a:tab pos="457200" algn="l"/>
              </a:tabLst>
            </a:pPr>
            <a:r>
              <a:rPr lang="en-GB" sz="3900" kern="100" dirty="0">
                <a:effectLst/>
                <a:latin typeface="Aptos" panose="020B0004020202020204" pitchFamily="34" charset="0"/>
                <a:ea typeface="Aptos" panose="020B0004020202020204" pitchFamily="34" charset="0"/>
                <a:cs typeface="Times New Roman" panose="02020603050405020304" pitchFamily="18" charset="0"/>
              </a:rPr>
              <a:t>Networking and collaboration as tools for securing larger grants.</a:t>
            </a:r>
          </a:p>
          <a:p>
            <a:pPr marL="457200" lvl="0" indent="-457200">
              <a:buSzPts val="1000"/>
              <a:buFont typeface="Wingdings" pitchFamily="2" charset="2"/>
              <a:buChar char="Ø"/>
              <a:tabLst>
                <a:tab pos="457200" algn="l"/>
              </a:tabLst>
            </a:pPr>
            <a:endParaRPr lang="en-GB" sz="39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0" indent="-457200">
              <a:buSzPts val="1000"/>
              <a:buFont typeface="Wingdings" pitchFamily="2" charset="2"/>
              <a:buChar char="Ø"/>
              <a:tabLst>
                <a:tab pos="457200" algn="l"/>
              </a:tabLst>
            </a:pPr>
            <a:r>
              <a:rPr lang="en-GB" sz="3900" kern="100" dirty="0">
                <a:effectLst/>
                <a:latin typeface="Aptos" panose="020B0004020202020204" pitchFamily="34" charset="0"/>
                <a:ea typeface="Aptos" panose="020B0004020202020204" pitchFamily="34" charset="0"/>
                <a:cs typeface="Times New Roman" panose="02020603050405020304" pitchFamily="18" charset="0"/>
              </a:rPr>
              <a:t>Managing multi-institutional proposals and shared funding.</a:t>
            </a:r>
          </a:p>
          <a:p>
            <a:endParaRPr lang="en-US" dirty="0"/>
          </a:p>
        </p:txBody>
      </p:sp>
      <p:sp>
        <p:nvSpPr>
          <p:cNvPr id="4" name="TextBox 3">
            <a:extLst>
              <a:ext uri="{FF2B5EF4-FFF2-40B4-BE49-F238E27FC236}">
                <a16:creationId xmlns:a16="http://schemas.microsoft.com/office/drawing/2014/main" id="{D91084A2-015F-A982-399C-48B55A5D96A5}"/>
              </a:ext>
            </a:extLst>
          </p:cNvPr>
          <p:cNvSpPr txBox="1"/>
          <p:nvPr/>
        </p:nvSpPr>
        <p:spPr>
          <a:xfrm>
            <a:off x="5820046" y="1550503"/>
            <a:ext cx="6093372" cy="5170646"/>
          </a:xfrm>
          <a:prstGeom prst="rect">
            <a:avLst/>
          </a:prstGeom>
          <a:noFill/>
        </p:spPr>
        <p:txBody>
          <a:bodyPr wrap="square">
            <a:spAutoFit/>
          </a:bodyPr>
          <a:lstStyle/>
          <a:p>
            <a:pPr marL="285750" indent="-285750">
              <a:buFont typeface="Arial" panose="020B0604020202020204" pitchFamily="34" charset="0"/>
              <a:buChar char="•"/>
            </a:pPr>
            <a:r>
              <a:rPr lang="en-US" sz="3000" dirty="0"/>
              <a:t>Leverage networks and opportunities</a:t>
            </a:r>
          </a:p>
          <a:p>
            <a:pPr marL="285750" indent="-285750">
              <a:buFont typeface="Arial" panose="020B0604020202020204" pitchFamily="34" charset="0"/>
              <a:buChar char="•"/>
            </a:pPr>
            <a:r>
              <a:rPr lang="en-US" sz="3000" dirty="0"/>
              <a:t>Identify complementary strengths</a:t>
            </a:r>
          </a:p>
          <a:p>
            <a:pPr marL="285750" indent="-285750">
              <a:buFont typeface="Arial" panose="020B0604020202020204" pitchFamily="34" charset="0"/>
              <a:buChar char="•"/>
            </a:pPr>
            <a:r>
              <a:rPr lang="en-US" sz="3000" dirty="0"/>
              <a:t>Build trust and open communication</a:t>
            </a:r>
          </a:p>
          <a:p>
            <a:pPr marL="285750" indent="-285750">
              <a:buFont typeface="Arial" panose="020B0604020202020204" pitchFamily="34" charset="0"/>
              <a:buChar char="•"/>
            </a:pPr>
            <a:r>
              <a:rPr lang="en-US" sz="3000" dirty="0"/>
              <a:t>Focus on shared goals</a:t>
            </a:r>
          </a:p>
          <a:p>
            <a:pPr marL="285750" indent="-285750">
              <a:buFont typeface="Arial" panose="020B0604020202020204" pitchFamily="34" charset="0"/>
              <a:buChar char="•"/>
            </a:pPr>
            <a:r>
              <a:rPr lang="en-US" sz="3000" dirty="0"/>
              <a:t>Develop a formal agreement</a:t>
            </a:r>
          </a:p>
          <a:p>
            <a:pPr marL="285750" indent="-285750">
              <a:buFont typeface="Arial" panose="020B0604020202020204" pitchFamily="34" charset="0"/>
              <a:buChar char="•"/>
            </a:pPr>
            <a:r>
              <a:rPr lang="en-US" sz="3000" dirty="0"/>
              <a:t>Be Inclusive and diverse (stakeholders, sectors, gender </a:t>
            </a:r>
            <a:r>
              <a:rPr lang="en-US" sz="3000" dirty="0" err="1"/>
              <a:t>etc</a:t>
            </a:r>
            <a:r>
              <a:rPr lang="en-US" sz="3000" dirty="0"/>
              <a:t>)</a:t>
            </a:r>
          </a:p>
          <a:p>
            <a:pPr marL="285750" indent="-285750">
              <a:buFont typeface="Arial" panose="020B0604020202020204" pitchFamily="34" charset="0"/>
              <a:buChar char="•"/>
            </a:pPr>
            <a:r>
              <a:rPr lang="en-US" sz="3000" dirty="0"/>
              <a:t>Share resources and benefits equitably</a:t>
            </a:r>
          </a:p>
        </p:txBody>
      </p:sp>
    </p:spTree>
    <p:extLst>
      <p:ext uri="{BB962C8B-B14F-4D97-AF65-F5344CB8AC3E}">
        <p14:creationId xmlns:p14="http://schemas.microsoft.com/office/powerpoint/2010/main" val="3044871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EB74-56CB-C14A-A0A6-80BB6946F65A}"/>
              </a:ext>
            </a:extLst>
          </p:cNvPr>
          <p:cNvSpPr>
            <a:spLocks noGrp="1"/>
          </p:cNvSpPr>
          <p:nvPr>
            <p:ph type="title"/>
          </p:nvPr>
        </p:nvSpPr>
        <p:spPr>
          <a:xfrm>
            <a:off x="1991801" y="424760"/>
            <a:ext cx="9371023" cy="533509"/>
          </a:xfrm>
        </p:spPr>
        <p:txBody>
          <a:bodyPr>
            <a:noAutofit/>
          </a:bodyPr>
          <a:lstStyle/>
          <a:p>
            <a:r>
              <a:rPr lang="en-GB" b="1" dirty="0">
                <a:effectLst/>
                <a:latin typeface="Aptos" panose="020B0004020202020204" pitchFamily="34" charset="0"/>
                <a:ea typeface="Aptos" panose="020B0004020202020204" pitchFamily="34" charset="0"/>
                <a:cs typeface="Times New Roman" panose="02020603050405020304" pitchFamily="18" charset="0"/>
              </a:rPr>
              <a:t>Common Pitfalls in Grant Writing</a:t>
            </a:r>
            <a:r>
              <a:rPr lang="en-GB" dirty="0">
                <a:effectLst/>
              </a:rPr>
              <a:t> </a:t>
            </a:r>
            <a:endParaRPr lang="en-US" dirty="0"/>
          </a:p>
        </p:txBody>
      </p:sp>
      <p:sp>
        <p:nvSpPr>
          <p:cNvPr id="6" name="TextBox 5">
            <a:extLst>
              <a:ext uri="{FF2B5EF4-FFF2-40B4-BE49-F238E27FC236}">
                <a16:creationId xmlns:a16="http://schemas.microsoft.com/office/drawing/2014/main" id="{99CF79C3-4C14-D042-6AAD-A8A9965A55DF}"/>
              </a:ext>
            </a:extLst>
          </p:cNvPr>
          <p:cNvSpPr txBox="1"/>
          <p:nvPr/>
        </p:nvSpPr>
        <p:spPr>
          <a:xfrm>
            <a:off x="2549728" y="1146316"/>
            <a:ext cx="8124897" cy="5632311"/>
          </a:xfrm>
          <a:prstGeom prst="rect">
            <a:avLst/>
          </a:prstGeom>
          <a:noFill/>
        </p:spPr>
        <p:txBody>
          <a:bodyPr wrap="square">
            <a:spAutoFit/>
          </a:bodyPr>
          <a:lstStyle/>
          <a:p>
            <a:pPr marL="285750" indent="-285750">
              <a:buFont typeface="Arial" panose="020B0604020202020204" pitchFamily="34" charset="0"/>
              <a:buChar char="•"/>
            </a:pPr>
            <a:r>
              <a:rPr lang="en-US" sz="2400" dirty="0"/>
              <a:t>Lack of Clarity in Objectives</a:t>
            </a:r>
          </a:p>
          <a:p>
            <a:pPr marL="285750" indent="-285750">
              <a:buFont typeface="Arial" panose="020B0604020202020204" pitchFamily="34" charset="0"/>
              <a:buChar char="•"/>
            </a:pPr>
            <a:r>
              <a:rPr lang="en-US" sz="2400" dirty="0"/>
              <a:t>Not Aligning with the Funder’s Priorities</a:t>
            </a:r>
          </a:p>
          <a:p>
            <a:pPr marL="285750" indent="-285750">
              <a:buFont typeface="Arial" panose="020B0604020202020204" pitchFamily="34" charset="0"/>
              <a:buChar char="•"/>
            </a:pPr>
            <a:r>
              <a:rPr lang="en-US" sz="2400" dirty="0"/>
              <a:t>Weak Problem Statement</a:t>
            </a:r>
          </a:p>
          <a:p>
            <a:pPr marL="285750" indent="-285750">
              <a:buFont typeface="Arial" panose="020B0604020202020204" pitchFamily="34" charset="0"/>
              <a:buChar char="•"/>
            </a:pPr>
            <a:r>
              <a:rPr lang="en-US" sz="2400" dirty="0"/>
              <a:t>Overlooking Guidelines and Eligibility Criteria</a:t>
            </a:r>
          </a:p>
          <a:p>
            <a:pPr marL="285750" indent="-285750">
              <a:buFont typeface="Arial" panose="020B0604020202020204" pitchFamily="34" charset="0"/>
              <a:buChar char="•"/>
            </a:pPr>
            <a:r>
              <a:rPr lang="en-US" sz="2400" dirty="0"/>
              <a:t>Poorly Defined Budget</a:t>
            </a:r>
          </a:p>
          <a:p>
            <a:pPr marL="285750" indent="-285750">
              <a:buFont typeface="Arial" panose="020B0604020202020204" pitchFamily="34" charset="0"/>
              <a:buChar char="•"/>
            </a:pPr>
            <a:r>
              <a:rPr lang="en-US" sz="2400" dirty="0"/>
              <a:t>Lack of Focus in the Narrative</a:t>
            </a:r>
          </a:p>
          <a:p>
            <a:pPr marL="285750" indent="-285750">
              <a:buFont typeface="Arial" panose="020B0604020202020204" pitchFamily="34" charset="0"/>
              <a:buChar char="•"/>
            </a:pPr>
            <a:r>
              <a:rPr lang="en-US" sz="2400" dirty="0"/>
              <a:t>Inadequate Demonstration of Feasibility</a:t>
            </a:r>
          </a:p>
          <a:p>
            <a:pPr marL="285750" indent="-285750">
              <a:buFont typeface="Arial" panose="020B0604020202020204" pitchFamily="34" charset="0"/>
              <a:buChar char="•"/>
            </a:pPr>
            <a:r>
              <a:rPr lang="en-US" sz="2400" dirty="0"/>
              <a:t>Weak Description of Impact</a:t>
            </a:r>
          </a:p>
          <a:p>
            <a:pPr marL="285750" indent="-285750">
              <a:buFont typeface="Arial" panose="020B0604020202020204" pitchFamily="34" charset="0"/>
              <a:buChar char="•"/>
            </a:pPr>
            <a:r>
              <a:rPr lang="en-US" sz="2400" dirty="0"/>
              <a:t>Failing to Address Sustainability</a:t>
            </a:r>
          </a:p>
          <a:p>
            <a:pPr marL="285750" indent="-285750">
              <a:buFont typeface="Arial" panose="020B0604020202020204" pitchFamily="34" charset="0"/>
              <a:buChar char="•"/>
            </a:pPr>
            <a:r>
              <a:rPr lang="en-US" sz="2400" dirty="0"/>
              <a:t>Insufficient Collaboration or Stakeholder Engagement</a:t>
            </a:r>
          </a:p>
          <a:p>
            <a:pPr marL="285750" indent="-285750">
              <a:buFont typeface="Arial" panose="020B0604020202020204" pitchFamily="34" charset="0"/>
              <a:buChar char="•"/>
            </a:pPr>
            <a:r>
              <a:rPr lang="en-US" sz="2400" dirty="0"/>
              <a:t>Using Jargon or Unclear Language</a:t>
            </a:r>
          </a:p>
          <a:p>
            <a:pPr marL="285750" indent="-285750">
              <a:buFont typeface="Arial" panose="020B0604020202020204" pitchFamily="34" charset="0"/>
              <a:buChar char="•"/>
            </a:pPr>
            <a:r>
              <a:rPr lang="en-US" sz="2400" dirty="0"/>
              <a:t>Neglecting to Proofread and Edit</a:t>
            </a:r>
          </a:p>
          <a:p>
            <a:pPr marL="285750" indent="-285750">
              <a:buFont typeface="Arial" panose="020B0604020202020204" pitchFamily="34" charset="0"/>
              <a:buChar char="•"/>
            </a:pPr>
            <a:r>
              <a:rPr lang="en-US" sz="2400" dirty="0"/>
              <a:t>Missing Deadlines</a:t>
            </a:r>
          </a:p>
          <a:p>
            <a:pPr marL="285750" indent="-285750">
              <a:buFont typeface="Arial" panose="020B0604020202020204" pitchFamily="34" charset="0"/>
              <a:buChar char="•"/>
            </a:pPr>
            <a:r>
              <a:rPr lang="en-US" sz="2400" dirty="0"/>
              <a:t>Weak or Missing Supporting Documents</a:t>
            </a:r>
          </a:p>
          <a:p>
            <a:pPr marL="285750" indent="-285750">
              <a:buFont typeface="Arial" panose="020B0604020202020204" pitchFamily="34" charset="0"/>
              <a:buChar char="•"/>
            </a:pPr>
            <a:r>
              <a:rPr lang="en-US" sz="2400" dirty="0"/>
              <a:t>Overlooking or not seeking  Feedback</a:t>
            </a:r>
          </a:p>
        </p:txBody>
      </p:sp>
    </p:spTree>
    <p:extLst>
      <p:ext uri="{BB962C8B-B14F-4D97-AF65-F5344CB8AC3E}">
        <p14:creationId xmlns:p14="http://schemas.microsoft.com/office/powerpoint/2010/main" val="386314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2C26-AAC6-8A74-ADEB-9F829735523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4400" kern="1200" dirty="0">
                <a:latin typeface="+mj-lt"/>
                <a:ea typeface="+mj-ea"/>
                <a:cs typeface="+mj-cs"/>
              </a:rPr>
              <a:t>Schedule of the day</a:t>
            </a:r>
          </a:p>
        </p:txBody>
      </p:sp>
      <p:graphicFrame>
        <p:nvGraphicFramePr>
          <p:cNvPr id="6" name="Content Placeholder 5">
            <a:extLst>
              <a:ext uri="{FF2B5EF4-FFF2-40B4-BE49-F238E27FC236}">
                <a16:creationId xmlns:a16="http://schemas.microsoft.com/office/drawing/2014/main" id="{A8303CA0-6CA0-3F37-71E1-3C2D0F479F39}"/>
              </a:ext>
            </a:extLst>
          </p:cNvPr>
          <p:cNvGraphicFramePr>
            <a:graphicFrameLocks noGrp="1"/>
          </p:cNvGraphicFramePr>
          <p:nvPr>
            <p:ph idx="1"/>
          </p:nvPr>
        </p:nvGraphicFramePr>
        <p:xfrm>
          <a:off x="409903" y="1655379"/>
          <a:ext cx="11556125" cy="4950374"/>
        </p:xfrm>
        <a:graphic>
          <a:graphicData uri="http://schemas.openxmlformats.org/drawingml/2006/table">
            <a:tbl>
              <a:tblPr/>
              <a:tblGrid>
                <a:gridCol w="2035119">
                  <a:extLst>
                    <a:ext uri="{9D8B030D-6E8A-4147-A177-3AD203B41FA5}">
                      <a16:colId xmlns:a16="http://schemas.microsoft.com/office/drawing/2014/main" val="183321272"/>
                    </a:ext>
                  </a:extLst>
                </a:gridCol>
                <a:gridCol w="9521006">
                  <a:extLst>
                    <a:ext uri="{9D8B030D-6E8A-4147-A177-3AD203B41FA5}">
                      <a16:colId xmlns:a16="http://schemas.microsoft.com/office/drawing/2014/main" val="3366177304"/>
                    </a:ext>
                  </a:extLst>
                </a:gridCol>
              </a:tblGrid>
              <a:tr h="450034">
                <a:tc>
                  <a:txBody>
                    <a:bodyPr/>
                    <a:lstStyle/>
                    <a:p>
                      <a:pPr indent="0" algn="ctr" fontAlgn="ctr">
                        <a:lnSpc>
                          <a:spcPct val="115000"/>
                        </a:lnSpc>
                        <a:spcAft>
                          <a:spcPts val="1000"/>
                        </a:spcAft>
                      </a:pPr>
                      <a:r>
                        <a:rPr lang="en-GB" sz="1800" b="1" i="0" u="none" strike="noStrike">
                          <a:solidFill>
                            <a:srgbClr val="000000"/>
                          </a:solidFill>
                          <a:effectLst/>
                          <a:latin typeface="Calibri" panose="020F0502020204030204" pitchFamily="34" charset="0"/>
                          <a:ea typeface="Calibri" panose="020F0502020204030204" pitchFamily="34" charset="0"/>
                        </a:rPr>
                        <a:t>Schedule</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0" algn="ctr" fontAlgn="ctr">
                        <a:lnSpc>
                          <a:spcPct val="115000"/>
                        </a:lnSpc>
                        <a:spcAft>
                          <a:spcPts val="1000"/>
                        </a:spcAft>
                      </a:pPr>
                      <a:r>
                        <a:rPr lang="en-GB" sz="1800" b="1" i="0" u="none" strike="noStrike">
                          <a:solidFill>
                            <a:srgbClr val="000000"/>
                          </a:solidFill>
                          <a:effectLst/>
                          <a:latin typeface="Calibri" panose="020F0502020204030204" pitchFamily="34" charset="0"/>
                          <a:ea typeface="Calibri" panose="020F0502020204030204" pitchFamily="34" charset="0"/>
                        </a:rPr>
                        <a:t>Activity</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06699686"/>
                  </a:ext>
                </a:extLst>
              </a:tr>
              <a:tr h="450034">
                <a:tc>
                  <a:txBody>
                    <a:bodyPr/>
                    <a:lstStyle/>
                    <a:p>
                      <a:pPr indent="0" algn="just"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08:30 - 09:00</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indent="0" algn="l"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Registration Tea/Coffee</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2679198144"/>
                  </a:ext>
                </a:extLst>
              </a:tr>
              <a:tr h="450034">
                <a:tc>
                  <a:txBody>
                    <a:bodyPr/>
                    <a:lstStyle/>
                    <a:p>
                      <a:pPr indent="0" algn="just"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09:00 - 09:15</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indent="0" algn="l"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Welcome/Introduction/Housekeeping</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378152439"/>
                  </a:ext>
                </a:extLst>
              </a:tr>
              <a:tr h="450034">
                <a:tc>
                  <a:txBody>
                    <a:bodyPr/>
                    <a:lstStyle/>
                    <a:p>
                      <a:pPr indent="0" algn="just"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09:15 - 11:00</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0" algn="l"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Session 1: Grant writing and research funding</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757233232"/>
                  </a:ext>
                </a:extLst>
              </a:tr>
              <a:tr h="450034">
                <a:tc>
                  <a:txBody>
                    <a:bodyPr/>
                    <a:lstStyle/>
                    <a:p>
                      <a:pPr indent="0" algn="just"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11:00 - 11:30</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indent="0" algn="l"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Break</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3305726730"/>
                  </a:ext>
                </a:extLst>
              </a:tr>
              <a:tr h="450034">
                <a:tc>
                  <a:txBody>
                    <a:bodyPr/>
                    <a:lstStyle/>
                    <a:p>
                      <a:pPr indent="0" algn="just"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11:30 – 13:00</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0" algn="l"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Session 2: Academic writing and publishing</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07085416"/>
                  </a:ext>
                </a:extLst>
              </a:tr>
              <a:tr h="450034">
                <a:tc>
                  <a:txBody>
                    <a:bodyPr/>
                    <a:lstStyle/>
                    <a:p>
                      <a:pPr indent="0" algn="just"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13:00 - 14:00</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l"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Lunch Break/Networking</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67743607"/>
                  </a:ext>
                </a:extLst>
              </a:tr>
              <a:tr h="450034">
                <a:tc>
                  <a:txBody>
                    <a:bodyPr/>
                    <a:lstStyle/>
                    <a:p>
                      <a:pPr indent="0" algn="just"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14:00 – 15.00</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0" algn="l"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Session 3: Collaboration and building partnerships</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76488437"/>
                  </a:ext>
                </a:extLst>
              </a:tr>
              <a:tr h="450034">
                <a:tc>
                  <a:txBody>
                    <a:bodyPr/>
                    <a:lstStyle/>
                    <a:p>
                      <a:pPr indent="0" algn="just"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15:00 - 15:30</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indent="0" algn="l"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Break </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287015578"/>
                  </a:ext>
                </a:extLst>
              </a:tr>
              <a:tr h="450034">
                <a:tc>
                  <a:txBody>
                    <a:bodyPr/>
                    <a:lstStyle/>
                    <a:p>
                      <a:pPr indent="0" algn="just"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15:30 – 16:30</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0" algn="l" fontAlgn="ctr">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Session 4: Visibility and building network</a:t>
                      </a:r>
                      <a:endParaRPr lang="en-GB" sz="3000" b="0" i="0" u="none" strike="noStrike">
                        <a:effectLst/>
                        <a:latin typeface="Arial" panose="020B0604020202020204" pitchFamily="34" charset="0"/>
                      </a:endParaRPr>
                    </a:p>
                  </a:txBody>
                  <a:tcPr marL="114681" marR="114681" marT="15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18219227"/>
                  </a:ext>
                </a:extLst>
              </a:tr>
              <a:tr h="450034">
                <a:tc>
                  <a:txBody>
                    <a:bodyPr/>
                    <a:lstStyle/>
                    <a:p>
                      <a:pPr indent="0" algn="l" fontAlgn="t">
                        <a:lnSpc>
                          <a:spcPct val="115000"/>
                        </a:lnSpc>
                        <a:spcAft>
                          <a:spcPts val="1000"/>
                        </a:spcAft>
                      </a:pPr>
                      <a:r>
                        <a:rPr lang="en-GB" sz="1800" b="0" i="0" u="none" strike="noStrike">
                          <a:solidFill>
                            <a:srgbClr val="000000"/>
                          </a:solidFill>
                          <a:effectLst/>
                          <a:latin typeface="Calibri" panose="020F0502020204030204" pitchFamily="34" charset="0"/>
                          <a:ea typeface="Calibri" panose="020F0502020204030204" pitchFamily="34" charset="0"/>
                        </a:rPr>
                        <a:t>16:30 - 16:45</a:t>
                      </a:r>
                      <a:endParaRPr lang="en-GB" sz="3000" b="0" i="0" u="none" strike="noStrike">
                        <a:effectLst/>
                        <a:latin typeface="Arial" panose="020B0604020202020204" pitchFamily="34" charset="0"/>
                      </a:endParaRPr>
                    </a:p>
                  </a:txBody>
                  <a:tcPr marL="114681" marR="114681" marT="159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indent="0" algn="l" fontAlgn="t">
                        <a:lnSpc>
                          <a:spcPct val="115000"/>
                        </a:lnSpc>
                        <a:spcAft>
                          <a:spcPts val="1000"/>
                        </a:spcAft>
                      </a:pPr>
                      <a:r>
                        <a:rPr lang="en-GB" sz="1800" b="0" i="0" u="none" strike="noStrike" dirty="0">
                          <a:solidFill>
                            <a:srgbClr val="000000"/>
                          </a:solidFill>
                          <a:effectLst/>
                          <a:latin typeface="Calibri" panose="020F0502020204030204" pitchFamily="34" charset="0"/>
                          <a:ea typeface="Calibri" panose="020F0502020204030204" pitchFamily="34" charset="0"/>
                        </a:rPr>
                        <a:t>Closing remarks and presentation of certificates </a:t>
                      </a:r>
                      <a:endParaRPr lang="en-GB" sz="3000" b="0" i="0" u="none" strike="noStrike" dirty="0">
                        <a:effectLst/>
                        <a:latin typeface="Arial" panose="020B0604020202020204" pitchFamily="34" charset="0"/>
                      </a:endParaRPr>
                    </a:p>
                  </a:txBody>
                  <a:tcPr marL="114681" marR="114681" marT="159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850045771"/>
                  </a:ext>
                </a:extLst>
              </a:tr>
            </a:tbl>
          </a:graphicData>
        </a:graphic>
      </p:graphicFrame>
    </p:spTree>
    <p:extLst>
      <p:ext uri="{BB962C8B-B14F-4D97-AF65-F5344CB8AC3E}">
        <p14:creationId xmlns:p14="http://schemas.microsoft.com/office/powerpoint/2010/main" val="3611362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4F1006-D678-7E4D-83F1-99589DECB9E0}"/>
              </a:ext>
            </a:extLst>
          </p:cNvPr>
          <p:cNvSpPr>
            <a:spLocks noGrp="1"/>
          </p:cNvSpPr>
          <p:nvPr>
            <p:ph type="title"/>
          </p:nvPr>
        </p:nvSpPr>
        <p:spPr>
          <a:xfrm>
            <a:off x="2269148" y="2783639"/>
            <a:ext cx="7313612" cy="1325563"/>
          </a:xfrm>
        </p:spPr>
        <p:txBody>
          <a:bodyPr>
            <a:normAutofit/>
          </a:bodyPr>
          <a:lstStyle/>
          <a:p>
            <a:pPr algn="ctr"/>
            <a:r>
              <a:rPr lang="en-US" sz="7000" dirty="0"/>
              <a:t>Q&amp;A</a:t>
            </a:r>
          </a:p>
        </p:txBody>
      </p:sp>
      <p:pic>
        <p:nvPicPr>
          <p:cNvPr id="2" name="Picture 1" descr="A black and white cover with white text&#10;&#10;Description automatically generated">
            <a:extLst>
              <a:ext uri="{FF2B5EF4-FFF2-40B4-BE49-F238E27FC236}">
                <a16:creationId xmlns:a16="http://schemas.microsoft.com/office/drawing/2014/main" id="{75560402-415D-1324-0FA4-8F94099156BE}"/>
              </a:ext>
            </a:extLst>
          </p:cNvPr>
          <p:cNvPicPr>
            <a:picLocks noChangeAspect="1"/>
          </p:cNvPicPr>
          <p:nvPr/>
        </p:nvPicPr>
        <p:blipFill>
          <a:blip r:embed="rId3"/>
          <a:stretch>
            <a:fillRect/>
          </a:stretch>
        </p:blipFill>
        <p:spPr>
          <a:xfrm>
            <a:off x="10298505" y="4109202"/>
            <a:ext cx="1311710" cy="1733496"/>
          </a:xfrm>
          <a:prstGeom prst="rect">
            <a:avLst/>
          </a:prstGeom>
        </p:spPr>
      </p:pic>
    </p:spTree>
    <p:extLst>
      <p:ext uri="{BB962C8B-B14F-4D97-AF65-F5344CB8AC3E}">
        <p14:creationId xmlns:p14="http://schemas.microsoft.com/office/powerpoint/2010/main" val="632193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840A-C602-89C3-76D1-F8AA4F92E3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6578EC-2D9A-6F53-D327-C6DFC63CB600}"/>
              </a:ext>
            </a:extLst>
          </p:cNvPr>
          <p:cNvSpPr>
            <a:spLocks noGrp="1"/>
          </p:cNvSpPr>
          <p:nvPr>
            <p:ph type="title"/>
          </p:nvPr>
        </p:nvSpPr>
        <p:spPr>
          <a:xfrm>
            <a:off x="1026866" y="480959"/>
            <a:ext cx="10133012" cy="1347951"/>
          </a:xfrm>
        </p:spPr>
        <p:txBody>
          <a:bodyPr>
            <a:normAutofit fontScale="90000"/>
          </a:bodyPr>
          <a:lstStyle/>
          <a:p>
            <a:pPr algn="ctr"/>
            <a:r>
              <a:rPr lang="en-GB" sz="4900" b="1" dirty="0"/>
              <a:t>Key Takeaways</a:t>
            </a:r>
            <a:br>
              <a:rPr lang="en-GB" b="1" dirty="0"/>
            </a:br>
            <a:br>
              <a:rPr lang="en-GB" b="1" dirty="0"/>
            </a:br>
            <a:endParaRPr lang="en-US" dirty="0"/>
          </a:p>
        </p:txBody>
      </p:sp>
      <p:sp>
        <p:nvSpPr>
          <p:cNvPr id="3" name="TextBox 2">
            <a:extLst>
              <a:ext uri="{FF2B5EF4-FFF2-40B4-BE49-F238E27FC236}">
                <a16:creationId xmlns:a16="http://schemas.microsoft.com/office/drawing/2014/main" id="{A14905C6-E5C7-D48A-CAA6-57B430E6CC1C}"/>
              </a:ext>
            </a:extLst>
          </p:cNvPr>
          <p:cNvSpPr txBox="1"/>
          <p:nvPr/>
        </p:nvSpPr>
        <p:spPr>
          <a:xfrm>
            <a:off x="748776" y="1473751"/>
            <a:ext cx="11285540" cy="5078313"/>
          </a:xfrm>
          <a:prstGeom prst="rect">
            <a:avLst/>
          </a:prstGeom>
          <a:noFill/>
        </p:spPr>
        <p:txBody>
          <a:bodyPr wrap="square">
            <a:spAutoFit/>
          </a:bodyPr>
          <a:lstStyle/>
          <a:p>
            <a:pPr marL="285750" indent="-285750">
              <a:buFont typeface="Wingdings" pitchFamily="2" charset="2"/>
              <a:buChar char="v"/>
            </a:pPr>
            <a:r>
              <a:rPr lang="en-GB" sz="3600" kern="100" dirty="0">
                <a:effectLst/>
                <a:latin typeface="Aptos" panose="020B0004020202020204" pitchFamily="34" charset="0"/>
                <a:ea typeface="Aptos" panose="020B0004020202020204" pitchFamily="34" charset="0"/>
                <a:cs typeface="Times New Roman" panose="02020603050405020304" pitchFamily="18" charset="0"/>
              </a:rPr>
              <a:t>Take your time to identify appropriate grants</a:t>
            </a:r>
          </a:p>
          <a:p>
            <a:pPr marL="285750" indent="-285750">
              <a:buFont typeface="Wingdings" pitchFamily="2" charset="2"/>
              <a:buChar char="v"/>
            </a:pPr>
            <a:r>
              <a:rPr lang="en-GB" sz="3600" kern="100" dirty="0">
                <a:effectLst/>
                <a:latin typeface="Aptos" panose="020B0004020202020204" pitchFamily="34" charset="0"/>
                <a:ea typeface="Aptos" panose="020B0004020202020204" pitchFamily="34" charset="0"/>
                <a:cs typeface="Times New Roman" panose="02020603050405020304" pitchFamily="18" charset="0"/>
              </a:rPr>
              <a:t>Be organized and start </a:t>
            </a:r>
            <a:r>
              <a:rPr lang="en-GB" sz="3600" kern="100" dirty="0">
                <a:latin typeface="Aptos" panose="020B0004020202020204" pitchFamily="34" charset="0"/>
                <a:ea typeface="Aptos" panose="020B0004020202020204" pitchFamily="34" charset="0"/>
                <a:cs typeface="Times New Roman" panose="02020603050405020304" pitchFamily="18" charset="0"/>
              </a:rPr>
              <a:t>e</a:t>
            </a:r>
            <a:r>
              <a:rPr lang="en-GB" sz="3600" kern="100" dirty="0">
                <a:effectLst/>
                <a:latin typeface="Aptos" panose="020B0004020202020204" pitchFamily="34" charset="0"/>
                <a:ea typeface="Aptos" panose="020B0004020202020204" pitchFamily="34" charset="0"/>
                <a:cs typeface="Times New Roman" panose="02020603050405020304" pitchFamily="18" charset="0"/>
              </a:rPr>
              <a:t>arly</a:t>
            </a:r>
          </a:p>
          <a:p>
            <a:pPr marL="285750" indent="-285750">
              <a:buFont typeface="Wingdings" pitchFamily="2" charset="2"/>
              <a:buChar char="v"/>
            </a:pPr>
            <a:r>
              <a:rPr lang="en-GB" sz="3600" kern="100" dirty="0">
                <a:effectLst/>
                <a:latin typeface="Aptos" panose="020B0004020202020204" pitchFamily="34" charset="0"/>
                <a:ea typeface="Aptos" panose="020B0004020202020204" pitchFamily="34" charset="0"/>
                <a:cs typeface="Times New Roman" panose="02020603050405020304" pitchFamily="18" charset="0"/>
              </a:rPr>
              <a:t>Understand the funder’s </a:t>
            </a:r>
            <a:r>
              <a:rPr lang="en-GB" sz="3600" kern="100" dirty="0">
                <a:latin typeface="Aptos" panose="020B0004020202020204" pitchFamily="34" charset="0"/>
                <a:ea typeface="Aptos" panose="020B0004020202020204" pitchFamily="34" charset="0"/>
                <a:cs typeface="Times New Roman" panose="02020603050405020304" pitchFamily="18" charset="0"/>
              </a:rPr>
              <a:t>p</a:t>
            </a:r>
            <a:r>
              <a:rPr lang="en-GB" sz="3600" kern="100" dirty="0">
                <a:effectLst/>
                <a:latin typeface="Aptos" panose="020B0004020202020204" pitchFamily="34" charset="0"/>
                <a:ea typeface="Aptos" panose="020B0004020202020204" pitchFamily="34" charset="0"/>
                <a:cs typeface="Times New Roman" panose="02020603050405020304" pitchFamily="18" charset="0"/>
              </a:rPr>
              <a:t>riorities</a:t>
            </a:r>
          </a:p>
          <a:p>
            <a:pPr marL="285750" indent="-285750">
              <a:buFont typeface="Wingdings" pitchFamily="2" charset="2"/>
              <a:buChar char="v"/>
            </a:pPr>
            <a:r>
              <a:rPr lang="en-GB" sz="3600" kern="100" dirty="0">
                <a:effectLst/>
                <a:latin typeface="Aptos" panose="020B0004020202020204" pitchFamily="34" charset="0"/>
                <a:ea typeface="Aptos" panose="020B0004020202020204" pitchFamily="34" charset="0"/>
                <a:cs typeface="Times New Roman" panose="02020603050405020304" pitchFamily="18" charset="0"/>
              </a:rPr>
              <a:t>Write clear and realistic </a:t>
            </a:r>
            <a:r>
              <a:rPr lang="en-GB" sz="3600" kern="100" dirty="0">
                <a:latin typeface="Aptos" panose="020B0004020202020204" pitchFamily="34" charset="0"/>
                <a:ea typeface="Aptos" panose="020B0004020202020204" pitchFamily="34" charset="0"/>
                <a:cs typeface="Times New Roman" panose="02020603050405020304" pitchFamily="18" charset="0"/>
              </a:rPr>
              <a:t>o</a:t>
            </a:r>
            <a:r>
              <a:rPr lang="en-GB" sz="3600" kern="100" dirty="0">
                <a:effectLst/>
                <a:latin typeface="Aptos" panose="020B0004020202020204" pitchFamily="34" charset="0"/>
                <a:ea typeface="Aptos" panose="020B0004020202020204" pitchFamily="34" charset="0"/>
                <a:cs typeface="Times New Roman" panose="02020603050405020304" pitchFamily="18" charset="0"/>
              </a:rPr>
              <a:t>bjectives</a:t>
            </a:r>
          </a:p>
          <a:p>
            <a:pPr marL="285750" indent="-285750">
              <a:buFont typeface="Wingdings" pitchFamily="2" charset="2"/>
              <a:buChar char="v"/>
            </a:pPr>
            <a:r>
              <a:rPr lang="en-GB" sz="3600" kern="100" dirty="0">
                <a:effectLst/>
                <a:latin typeface="Aptos" panose="020B0004020202020204" pitchFamily="34" charset="0"/>
                <a:ea typeface="Aptos" panose="020B0004020202020204" pitchFamily="34" charset="0"/>
                <a:cs typeface="Times New Roman" panose="02020603050405020304" pitchFamily="18" charset="0"/>
              </a:rPr>
              <a:t>Craft a compelling </a:t>
            </a:r>
            <a:r>
              <a:rPr lang="en-GB" sz="3600" kern="100" dirty="0">
                <a:latin typeface="Aptos" panose="020B0004020202020204" pitchFamily="34" charset="0"/>
                <a:ea typeface="Aptos" panose="020B0004020202020204" pitchFamily="34" charset="0"/>
                <a:cs typeface="Times New Roman" panose="02020603050405020304" pitchFamily="18" charset="0"/>
              </a:rPr>
              <a:t>n</a:t>
            </a:r>
            <a:r>
              <a:rPr lang="en-GB" sz="3600" kern="100" dirty="0">
                <a:effectLst/>
                <a:latin typeface="Aptos" panose="020B0004020202020204" pitchFamily="34" charset="0"/>
                <a:ea typeface="Aptos" panose="020B0004020202020204" pitchFamily="34" charset="0"/>
                <a:cs typeface="Times New Roman" panose="02020603050405020304" pitchFamily="18" charset="0"/>
              </a:rPr>
              <a:t>arrative</a:t>
            </a:r>
          </a:p>
          <a:p>
            <a:pPr marL="285750" indent="-285750">
              <a:buFont typeface="Wingdings" pitchFamily="2" charset="2"/>
              <a:buChar char="v"/>
            </a:pPr>
            <a:r>
              <a:rPr lang="en-GB" sz="3600" kern="100" dirty="0">
                <a:latin typeface="Aptos" panose="020B0004020202020204" pitchFamily="34" charset="0"/>
                <a:ea typeface="Aptos" panose="020B0004020202020204" pitchFamily="34" charset="0"/>
                <a:cs typeface="Times New Roman" panose="02020603050405020304" pitchFamily="18" charset="0"/>
              </a:rPr>
              <a:t>Demonstrate feasibility </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Wingdings" pitchFamily="2" charset="2"/>
              <a:buChar char="v"/>
            </a:pPr>
            <a:r>
              <a:rPr lang="en-GB" sz="3600" kern="100" dirty="0">
                <a:effectLst/>
                <a:latin typeface="Aptos" panose="020B0004020202020204" pitchFamily="34" charset="0"/>
                <a:ea typeface="Aptos" panose="020B0004020202020204" pitchFamily="34" charset="0"/>
                <a:cs typeface="Times New Roman" panose="02020603050405020304" pitchFamily="18" charset="0"/>
              </a:rPr>
              <a:t>Follow guidelines </a:t>
            </a:r>
            <a:r>
              <a:rPr lang="en-GB" sz="3600" kern="100" dirty="0">
                <a:latin typeface="Aptos" panose="020B0004020202020204" pitchFamily="34" charset="0"/>
                <a:ea typeface="Aptos" panose="020B0004020202020204" pitchFamily="34" charset="0"/>
                <a:cs typeface="Times New Roman" panose="02020603050405020304" pitchFamily="18" charset="0"/>
              </a:rPr>
              <a:t>p</a:t>
            </a:r>
            <a:r>
              <a:rPr lang="en-GB" sz="3600" kern="100" dirty="0">
                <a:effectLst/>
                <a:latin typeface="Aptos" panose="020B0004020202020204" pitchFamily="34" charset="0"/>
                <a:ea typeface="Aptos" panose="020B0004020202020204" pitchFamily="34" charset="0"/>
                <a:cs typeface="Times New Roman" panose="02020603050405020304" pitchFamily="18" charset="0"/>
              </a:rPr>
              <a:t>recisely</a:t>
            </a:r>
          </a:p>
          <a:p>
            <a:pPr marL="285750" indent="-285750">
              <a:buFont typeface="Wingdings" pitchFamily="2" charset="2"/>
              <a:buChar char="v"/>
            </a:pPr>
            <a:r>
              <a:rPr lang="en-GB" sz="3600" kern="100" dirty="0">
                <a:effectLst/>
                <a:latin typeface="Aptos" panose="020B0004020202020204" pitchFamily="34" charset="0"/>
                <a:ea typeface="Aptos" panose="020B0004020202020204" pitchFamily="34" charset="0"/>
                <a:cs typeface="Times New Roman" panose="02020603050405020304" pitchFamily="18" charset="0"/>
              </a:rPr>
              <a:t>Focus on impact</a:t>
            </a:r>
          </a:p>
          <a:p>
            <a:pPr marL="285750" indent="-285750">
              <a:buFont typeface="Wingdings" pitchFamily="2" charset="2"/>
              <a:buChar char="v"/>
            </a:pPr>
            <a:r>
              <a:rPr lang="en-GB" sz="3600" kern="100" dirty="0">
                <a:effectLst/>
                <a:latin typeface="Aptos" panose="020B0004020202020204" pitchFamily="34" charset="0"/>
                <a:ea typeface="Aptos" panose="020B0004020202020204" pitchFamily="34" charset="0"/>
                <a:cs typeface="Times New Roman" panose="02020603050405020304" pitchFamily="18" charset="0"/>
              </a:rPr>
              <a:t>Seek feedback and support</a:t>
            </a:r>
          </a:p>
        </p:txBody>
      </p:sp>
    </p:spTree>
    <p:extLst>
      <p:ext uri="{BB962C8B-B14F-4D97-AF65-F5344CB8AC3E}">
        <p14:creationId xmlns:p14="http://schemas.microsoft.com/office/powerpoint/2010/main" val="226771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C5AE-7A3F-003E-079B-2533C31B4548}"/>
              </a:ext>
            </a:extLst>
          </p:cNvPr>
          <p:cNvSpPr>
            <a:spLocks noGrp="1"/>
          </p:cNvSpPr>
          <p:nvPr>
            <p:ph type="title"/>
          </p:nvPr>
        </p:nvSpPr>
        <p:spPr>
          <a:xfrm>
            <a:off x="1576146" y="2663687"/>
            <a:ext cx="9039708" cy="2286000"/>
          </a:xfrm>
        </p:spPr>
        <p:txBody>
          <a:bodyPr>
            <a:normAutofit/>
          </a:bodyPr>
          <a:lstStyle/>
          <a:p>
            <a:r>
              <a:rPr lang="en-US" dirty="0"/>
              <a:t>You can read: </a:t>
            </a:r>
            <a:br>
              <a:rPr lang="en-US" dirty="0"/>
            </a:br>
            <a:br>
              <a:rPr lang="en-US" dirty="0"/>
            </a:br>
            <a:r>
              <a:rPr lang="en-US" dirty="0"/>
              <a:t> </a:t>
            </a:r>
            <a:r>
              <a:rPr lang="en-GB" b="1" i="0" dirty="0">
                <a:effectLst/>
                <a:latin typeface="var(--font-entry-title)"/>
                <a:hlinkClick r:id="rId2"/>
              </a:rPr>
              <a:t>Understanding and fixing common paragraph problems, by Ruth Oji</a:t>
            </a:r>
            <a:br>
              <a:rPr lang="en-GB" b="1" i="0" dirty="0">
                <a:effectLst/>
                <a:latin typeface="var(--font-entry-title)"/>
              </a:rPr>
            </a:br>
            <a:endParaRPr lang="en-US" dirty="0"/>
          </a:p>
        </p:txBody>
      </p:sp>
    </p:spTree>
    <p:extLst>
      <p:ext uri="{BB962C8B-B14F-4D97-AF65-F5344CB8AC3E}">
        <p14:creationId xmlns:p14="http://schemas.microsoft.com/office/powerpoint/2010/main" val="2559811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96EA61-5827-5B43-8DA3-2526BF6D806C}"/>
              </a:ext>
            </a:extLst>
          </p:cNvPr>
          <p:cNvSpPr>
            <a:spLocks noGrp="1"/>
          </p:cNvSpPr>
          <p:nvPr>
            <p:ph type="ctrTitle"/>
          </p:nvPr>
        </p:nvSpPr>
        <p:spPr>
          <a:xfrm>
            <a:off x="380997" y="4480560"/>
            <a:ext cx="7315200" cy="991367"/>
          </a:xfrm>
        </p:spPr>
        <p:txBody>
          <a:bodyPr/>
          <a:lstStyle/>
          <a:p>
            <a:pPr algn="l"/>
            <a:r>
              <a:rPr lang="en-US" dirty="0"/>
              <a:t>Thank you</a:t>
            </a:r>
          </a:p>
        </p:txBody>
      </p:sp>
      <p:sp>
        <p:nvSpPr>
          <p:cNvPr id="5" name="Subtitle 4">
            <a:extLst>
              <a:ext uri="{FF2B5EF4-FFF2-40B4-BE49-F238E27FC236}">
                <a16:creationId xmlns:a16="http://schemas.microsoft.com/office/drawing/2014/main" id="{3C97DCFB-30CB-384D-B998-383B36A66C4A}"/>
              </a:ext>
            </a:extLst>
          </p:cNvPr>
          <p:cNvSpPr>
            <a:spLocks noGrp="1"/>
          </p:cNvSpPr>
          <p:nvPr>
            <p:ph type="subTitle" idx="1"/>
          </p:nvPr>
        </p:nvSpPr>
        <p:spPr>
          <a:xfrm>
            <a:off x="380996" y="5564003"/>
            <a:ext cx="7570307" cy="991367"/>
          </a:xfrm>
        </p:spPr>
        <p:txBody>
          <a:bodyPr>
            <a:noAutofit/>
          </a:bodyPr>
          <a:lstStyle/>
          <a:p>
            <a:pPr algn="l"/>
            <a:r>
              <a:rPr lang="en-US" b="1" dirty="0"/>
              <a:t>Email: </a:t>
            </a:r>
            <a:r>
              <a:rPr lang="en-US" b="1" dirty="0">
                <a:hlinkClick r:id="rId3"/>
              </a:rPr>
              <a:t>o.adekola@yorksj.ac.uk</a:t>
            </a:r>
            <a:br>
              <a:rPr lang="en-US" b="1" dirty="0"/>
            </a:br>
            <a:r>
              <a:rPr lang="en-US" b="1" dirty="0"/>
              <a:t>Twitter: @</a:t>
            </a:r>
            <a:r>
              <a:rPr lang="en-US" b="1" dirty="0" err="1"/>
              <a:t>drlekad</a:t>
            </a:r>
            <a:endParaRPr lang="en-US" b="1" dirty="0"/>
          </a:p>
        </p:txBody>
      </p:sp>
      <p:pic>
        <p:nvPicPr>
          <p:cNvPr id="2" name="Picture 1" descr="A black and white cover with white text&#10;&#10;Description automatically generated">
            <a:extLst>
              <a:ext uri="{FF2B5EF4-FFF2-40B4-BE49-F238E27FC236}">
                <a16:creationId xmlns:a16="http://schemas.microsoft.com/office/drawing/2014/main" id="{BA2F93C1-1094-C1C8-1583-B1053A69C49A}"/>
              </a:ext>
            </a:extLst>
          </p:cNvPr>
          <p:cNvPicPr>
            <a:picLocks noChangeAspect="1"/>
          </p:cNvPicPr>
          <p:nvPr/>
        </p:nvPicPr>
        <p:blipFill>
          <a:blip r:embed="rId4"/>
          <a:stretch>
            <a:fillRect/>
          </a:stretch>
        </p:blipFill>
        <p:spPr>
          <a:xfrm>
            <a:off x="10220446" y="4450547"/>
            <a:ext cx="1311710" cy="1733496"/>
          </a:xfrm>
          <a:prstGeom prst="rect">
            <a:avLst/>
          </a:prstGeom>
        </p:spPr>
      </p:pic>
    </p:spTree>
    <p:extLst>
      <p:ext uri="{BB962C8B-B14F-4D97-AF65-F5344CB8AC3E}">
        <p14:creationId xmlns:p14="http://schemas.microsoft.com/office/powerpoint/2010/main" val="3135045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555D-BC17-37FA-1C0F-FCA5427A3250}"/>
              </a:ext>
            </a:extLst>
          </p:cNvPr>
          <p:cNvSpPr>
            <a:spLocks noGrp="1"/>
          </p:cNvSpPr>
          <p:nvPr>
            <p:ph type="title"/>
          </p:nvPr>
        </p:nvSpPr>
        <p:spPr>
          <a:xfrm>
            <a:off x="498611" y="2327585"/>
            <a:ext cx="11194777" cy="2202829"/>
          </a:xfrm>
        </p:spPr>
        <p:txBody>
          <a:bodyPr/>
          <a:lstStyle/>
          <a:p>
            <a:r>
              <a:rPr lang="en-US" b="1" dirty="0"/>
              <a:t>Session 2: Academic writing and publishing</a:t>
            </a:r>
          </a:p>
        </p:txBody>
      </p:sp>
    </p:spTree>
    <p:extLst>
      <p:ext uri="{BB962C8B-B14F-4D97-AF65-F5344CB8AC3E}">
        <p14:creationId xmlns:p14="http://schemas.microsoft.com/office/powerpoint/2010/main" val="1728055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75EC6-0C11-F9FA-699D-EC9635321646}"/>
              </a:ext>
            </a:extLst>
          </p:cNvPr>
          <p:cNvSpPr>
            <a:spLocks noGrp="1"/>
          </p:cNvSpPr>
          <p:nvPr>
            <p:ph type="title"/>
          </p:nvPr>
        </p:nvSpPr>
        <p:spPr>
          <a:xfrm>
            <a:off x="572493" y="238539"/>
            <a:ext cx="11018520" cy="1071521"/>
          </a:xfrm>
        </p:spPr>
        <p:txBody>
          <a:bodyPr vert="horz" lIns="91440" tIns="45720" rIns="91440" bIns="45720" rtlCol="0" anchor="b">
            <a:normAutofit/>
          </a:bodyPr>
          <a:lstStyle/>
          <a:p>
            <a:r>
              <a:rPr lang="en-US" sz="5400" dirty="0">
                <a:latin typeface="+mj-lt"/>
                <a:cs typeface="+mj-cs"/>
                <a:hlinkClick r:id="rId2"/>
              </a:rPr>
              <a:t>Prof. Ming Cheng</a:t>
            </a:r>
            <a:endParaRPr lang="en-US" sz="5400" dirty="0">
              <a:latin typeface="+mj-lt"/>
              <a:cs typeface="+mj-cs"/>
            </a:endParaRP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5FF15AB-AB6C-62A1-BC6E-45E4EE882231}"/>
              </a:ext>
            </a:extLst>
          </p:cNvPr>
          <p:cNvSpPr txBox="1"/>
          <p:nvPr/>
        </p:nvSpPr>
        <p:spPr>
          <a:xfrm>
            <a:off x="318446" y="1310060"/>
            <a:ext cx="7133913" cy="4336360"/>
          </a:xfrm>
          <a:prstGeom prst="rect">
            <a:avLst/>
          </a:prstGeom>
        </p:spPr>
        <p:txBody>
          <a:bodyPr vert="horz" lIns="91440" tIns="45720" rIns="91440" bIns="45720" rtlCol="0" anchor="t">
            <a:noAutofit/>
          </a:bodyPr>
          <a:lstStyle/>
          <a:p>
            <a:pPr>
              <a:lnSpc>
                <a:spcPct val="90000"/>
              </a:lnSpc>
              <a:spcAft>
                <a:spcPts val="600"/>
              </a:spcAft>
            </a:pPr>
            <a:r>
              <a:rPr lang="en-US" dirty="0"/>
              <a:t>Ming Cheng is a Professor of Higher Education at the Sheffield Institute of Education. She has over 15 years’ international experience of teaching and research in British and Chinese universities.</a:t>
            </a:r>
            <a:br>
              <a:rPr lang="en-US" dirty="0"/>
            </a:br>
            <a:br>
              <a:rPr lang="en-US" dirty="0"/>
            </a:br>
            <a:r>
              <a:rPr lang="en-US" dirty="0"/>
              <a:t>Ming is interested in exploring ways of improving the quality of university education, enhancing academics’ professionalism, and improving students’ learning experiences.</a:t>
            </a:r>
            <a:br>
              <a:rPr lang="en-US" dirty="0"/>
            </a:br>
            <a:br>
              <a:rPr lang="en-US" dirty="0"/>
            </a:br>
            <a:r>
              <a:rPr lang="en-US" dirty="0"/>
              <a:t>Her work has been published in Higher Education, Studies in Higher Education, Quality in Higher Education, Higher Education Research and Development, Teaching in Higher Education and the Journal of Further and Higher Education. Her research has featured in the University World News and the Economist Group.</a:t>
            </a:r>
            <a:br>
              <a:rPr lang="en-US" dirty="0"/>
            </a:br>
            <a:br>
              <a:rPr lang="en-US" dirty="0"/>
            </a:br>
            <a:r>
              <a:rPr lang="en-US" dirty="0"/>
              <a:t>Ming has a track record of winning research grants from external funding bodies such as Quality Assurance Agency (QAA), Higher Education Academy (HEA), QA-QE SIG funding, Society for Research into Higher Education (SRHE), British Association for International and Comparative Education (BAICE), and Arts and Humanities Research Council (AHRC). She recently received the 2020 Innovative Research in International Education Award issued by NAFSA’s Teaching, Learning, and Scholarship Knowledge Community (TLS KC).</a:t>
            </a:r>
          </a:p>
        </p:txBody>
      </p:sp>
      <p:pic>
        <p:nvPicPr>
          <p:cNvPr id="3074" name="Picture 2" descr="Professor Ming Cheng - Edge Hill University">
            <a:extLst>
              <a:ext uri="{FF2B5EF4-FFF2-40B4-BE49-F238E27FC236}">
                <a16:creationId xmlns:a16="http://schemas.microsoft.com/office/drawing/2014/main" id="{43F51880-51BF-138D-ED50-94AF4818E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26" r="2435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190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2A66-BEE4-0D2C-A4F7-358CEDEAF896}"/>
              </a:ext>
            </a:extLst>
          </p:cNvPr>
          <p:cNvSpPr>
            <a:spLocks noGrp="1"/>
          </p:cNvSpPr>
          <p:nvPr>
            <p:ph type="title"/>
          </p:nvPr>
        </p:nvSpPr>
        <p:spPr>
          <a:xfrm>
            <a:off x="201478" y="679730"/>
            <a:ext cx="5109911" cy="3814777"/>
          </a:xfrm>
        </p:spPr>
        <p:txBody>
          <a:bodyPr vert="horz" lIns="91440" tIns="45720" rIns="91440" bIns="45720" rtlCol="0" anchor="b">
            <a:normAutofit fontScale="90000"/>
          </a:bodyPr>
          <a:lstStyle/>
          <a:p>
            <a:pPr algn="ctr"/>
            <a:r>
              <a:rPr lang="en-US" sz="3600" kern="1200" dirty="0">
                <a:solidFill>
                  <a:schemeClr val="tx1"/>
                </a:solidFill>
                <a:latin typeface="+mj-lt"/>
                <a:ea typeface="+mj-ea"/>
                <a:cs typeface="+mj-cs"/>
              </a:rPr>
              <a:t>Thank you for attending the training! </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We would greatly appreciate it if you could take a moment to complete the evaluation form.</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endParaRPr lang="en-US" sz="24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898D7B6B-512F-4AAD-989C-41EA2475B47D}"/>
              </a:ext>
            </a:extLst>
          </p:cNvPr>
          <p:cNvSpPr txBox="1"/>
          <p:nvPr/>
        </p:nvSpPr>
        <p:spPr>
          <a:xfrm>
            <a:off x="362939" y="4378878"/>
            <a:ext cx="4786988" cy="1297058"/>
          </a:xfrm>
          <a:prstGeom prst="rect">
            <a:avLst/>
          </a:prstGeom>
        </p:spPr>
        <p:txBody>
          <a:bodyPr vert="horz" lIns="91440" tIns="45720" rIns="91440" bIns="45720" rtlCol="0">
            <a:noAutofit/>
          </a:bodyPr>
          <a:lstStyle/>
          <a:p>
            <a:pPr>
              <a:lnSpc>
                <a:spcPct val="90000"/>
              </a:lnSpc>
              <a:spcBef>
                <a:spcPts val="1000"/>
              </a:spcBef>
            </a:pPr>
            <a:r>
              <a:rPr lang="en-US" sz="3600" b="1" kern="1200" dirty="0">
                <a:solidFill>
                  <a:schemeClr val="tx1"/>
                </a:solidFill>
                <a:latin typeface="+mn-lt"/>
                <a:ea typeface="+mn-ea"/>
                <a:cs typeface="+mn-cs"/>
              </a:rPr>
              <a:t>https://</a:t>
            </a:r>
            <a:r>
              <a:rPr lang="en-US" sz="3600" b="1" kern="1200" dirty="0" err="1">
                <a:solidFill>
                  <a:schemeClr val="tx1"/>
                </a:solidFill>
                <a:latin typeface="+mn-lt"/>
                <a:ea typeface="+mn-ea"/>
                <a:cs typeface="+mn-cs"/>
              </a:rPr>
              <a:t>forms.office.com</a:t>
            </a:r>
            <a:r>
              <a:rPr lang="en-US" sz="3600" b="1" kern="1200" dirty="0">
                <a:solidFill>
                  <a:schemeClr val="tx1"/>
                </a:solidFill>
                <a:latin typeface="+mn-lt"/>
                <a:ea typeface="+mn-ea"/>
                <a:cs typeface="+mn-cs"/>
              </a:rPr>
              <a:t>/e/J805JcZTb4</a:t>
            </a:r>
          </a:p>
        </p:txBody>
      </p:sp>
      <p:sp>
        <p:nvSpPr>
          <p:cNvPr id="7" name="TextBox 6">
            <a:extLst>
              <a:ext uri="{FF2B5EF4-FFF2-40B4-BE49-F238E27FC236}">
                <a16:creationId xmlns:a16="http://schemas.microsoft.com/office/drawing/2014/main" id="{AE954538-DD3D-1B52-4822-890419E6D422}"/>
              </a:ext>
            </a:extLst>
          </p:cNvPr>
          <p:cNvSpPr txBox="1"/>
          <p:nvPr/>
        </p:nvSpPr>
        <p:spPr>
          <a:xfrm>
            <a:off x="362939" y="6324497"/>
            <a:ext cx="6098582" cy="343235"/>
          </a:xfrm>
          <a:prstGeom prst="rect">
            <a:avLst/>
          </a:prstGeom>
          <a:noFill/>
        </p:spPr>
        <p:txBody>
          <a:bodyPr wrap="square">
            <a:spAutoFit/>
          </a:bodyPr>
          <a:lstStyle/>
          <a:p>
            <a:pPr>
              <a:lnSpc>
                <a:spcPct val="90000"/>
              </a:lnSpc>
              <a:spcBef>
                <a:spcPts val="1000"/>
              </a:spcBef>
            </a:pPr>
            <a:r>
              <a:rPr lang="en-US" sz="1800" b="1" kern="1200" dirty="0">
                <a:solidFill>
                  <a:schemeClr val="tx1"/>
                </a:solidFill>
                <a:latin typeface="+mn-lt"/>
                <a:ea typeface="+mn-ea"/>
                <a:cs typeface="+mn-cs"/>
              </a:rPr>
              <a:t>Follow us on: </a:t>
            </a:r>
            <a:r>
              <a:rPr lang="en-US" sz="1800" b="1" kern="1200" dirty="0">
                <a:solidFill>
                  <a:schemeClr val="tx1"/>
                </a:solidFill>
                <a:latin typeface="+mn-lt"/>
                <a:ea typeface="+mn-ea"/>
                <a:cs typeface="+mn-cs"/>
                <a:hlinkClick r:id="rId2"/>
              </a:rPr>
              <a:t>www.whesh.org</a:t>
            </a:r>
            <a:r>
              <a:rPr lang="en-US" sz="1800" b="1" kern="1200" dirty="0">
                <a:solidFill>
                  <a:schemeClr val="tx1"/>
                </a:solidFill>
                <a:latin typeface="+mn-lt"/>
                <a:ea typeface="+mn-ea"/>
                <a:cs typeface="+mn-cs"/>
              </a:rPr>
              <a:t> </a:t>
            </a:r>
          </a:p>
        </p:txBody>
      </p:sp>
      <p:pic>
        <p:nvPicPr>
          <p:cNvPr id="3" name="Picture 2">
            <a:extLst>
              <a:ext uri="{FF2B5EF4-FFF2-40B4-BE49-F238E27FC236}">
                <a16:creationId xmlns:a16="http://schemas.microsoft.com/office/drawing/2014/main" id="{733A9080-0673-B520-D52D-F61410A6B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646" y="1297058"/>
            <a:ext cx="4378878" cy="4378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812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7D03-CA77-93FF-4852-C128380DD0C9}"/>
              </a:ext>
            </a:extLst>
          </p:cNvPr>
          <p:cNvSpPr>
            <a:spLocks noGrp="1"/>
          </p:cNvSpPr>
          <p:nvPr>
            <p:ph type="title"/>
          </p:nvPr>
        </p:nvSpPr>
        <p:spPr>
          <a:xfrm>
            <a:off x="838200" y="2766218"/>
            <a:ext cx="10515600" cy="1325563"/>
          </a:xfrm>
        </p:spPr>
        <p:txBody>
          <a:bodyPr/>
          <a:lstStyle/>
          <a:p>
            <a:pPr algn="ctr"/>
            <a:r>
              <a:rPr lang="en-US" b="1" dirty="0"/>
              <a:t>Group Photograph</a:t>
            </a:r>
          </a:p>
        </p:txBody>
      </p:sp>
    </p:spTree>
    <p:extLst>
      <p:ext uri="{BB962C8B-B14F-4D97-AF65-F5344CB8AC3E}">
        <p14:creationId xmlns:p14="http://schemas.microsoft.com/office/powerpoint/2010/main" val="4233923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B90A-C43B-258C-270F-D03B3F70AD89}"/>
              </a:ext>
            </a:extLst>
          </p:cNvPr>
          <p:cNvSpPr>
            <a:spLocks noGrp="1"/>
          </p:cNvSpPr>
          <p:nvPr>
            <p:ph type="title"/>
          </p:nvPr>
        </p:nvSpPr>
        <p:spPr>
          <a:xfrm>
            <a:off x="349469" y="1628962"/>
            <a:ext cx="11493062" cy="2217824"/>
          </a:xfrm>
        </p:spPr>
        <p:txBody>
          <a:bodyPr>
            <a:normAutofit fontScale="90000"/>
          </a:bodyPr>
          <a:lstStyle/>
          <a:p>
            <a:pPr algn="ctr"/>
            <a:r>
              <a:rPr lang="en-GB" dirty="0"/>
              <a:t>On behalf of all the partners, Prof. Abdulahi Musa, Vice Chancellor of Kaduna State University, extends his sincere gratitude for your participation in this training.</a:t>
            </a:r>
            <a:endParaRPr lang="en-US" dirty="0"/>
          </a:p>
        </p:txBody>
      </p:sp>
      <p:pic>
        <p:nvPicPr>
          <p:cNvPr id="4" name="Picture 2" descr="York St John logo in white on black background.">
            <a:extLst>
              <a:ext uri="{FF2B5EF4-FFF2-40B4-BE49-F238E27FC236}">
                <a16:creationId xmlns:a16="http://schemas.microsoft.com/office/drawing/2014/main" id="{60CE3698-EF47-50A7-9B61-3EB8CA8D2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673" y="4895130"/>
            <a:ext cx="3699327" cy="1962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aduna State University, Kaduna">
            <a:extLst>
              <a:ext uri="{FF2B5EF4-FFF2-40B4-BE49-F238E27FC236}">
                <a16:creationId xmlns:a16="http://schemas.microsoft.com/office/drawing/2014/main" id="{5E9CBC5D-8F44-7F9A-EBD3-2FF3FAEFB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58" y="4448013"/>
            <a:ext cx="2851914" cy="23802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preview">
            <a:extLst>
              <a:ext uri="{FF2B5EF4-FFF2-40B4-BE49-F238E27FC236}">
                <a16:creationId xmlns:a16="http://schemas.microsoft.com/office/drawing/2014/main" id="{02703D62-FF78-18A7-8CB0-FBD1DAE77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927" y="5014981"/>
            <a:ext cx="3827492" cy="162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55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A7914-C994-4BEA-DADF-47D443042998}"/>
              </a:ext>
            </a:extLst>
          </p:cNvPr>
          <p:cNvSpPr>
            <a:spLocks noGrp="1"/>
          </p:cNvSpPr>
          <p:nvPr>
            <p:ph type="title"/>
          </p:nvPr>
        </p:nvSpPr>
        <p:spPr>
          <a:xfrm>
            <a:off x="1024180" y="2472895"/>
            <a:ext cx="10515600" cy="1325563"/>
          </a:xfrm>
        </p:spPr>
        <p:txBody>
          <a:bodyPr/>
          <a:lstStyle/>
          <a:p>
            <a:pPr algn="ctr"/>
            <a:r>
              <a:rPr lang="en-US" b="1" dirty="0"/>
              <a:t>House Keeping/Introductions</a:t>
            </a:r>
          </a:p>
        </p:txBody>
      </p:sp>
    </p:spTree>
    <p:extLst>
      <p:ext uri="{BB962C8B-B14F-4D97-AF65-F5344CB8AC3E}">
        <p14:creationId xmlns:p14="http://schemas.microsoft.com/office/powerpoint/2010/main" val="293987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9030-BEA1-3FA5-597C-4229FF4BA28A}"/>
              </a:ext>
            </a:extLst>
          </p:cNvPr>
          <p:cNvSpPr>
            <a:spLocks noGrp="1"/>
          </p:cNvSpPr>
          <p:nvPr>
            <p:ph type="title"/>
          </p:nvPr>
        </p:nvSpPr>
        <p:spPr>
          <a:xfrm>
            <a:off x="2408580" y="2766218"/>
            <a:ext cx="9538255" cy="1325563"/>
          </a:xfrm>
        </p:spPr>
        <p:txBody>
          <a:bodyPr/>
          <a:lstStyle/>
          <a:p>
            <a:r>
              <a:rPr lang="en-US" b="1" dirty="0"/>
              <a:t>Session 1: Grant writing</a:t>
            </a:r>
          </a:p>
        </p:txBody>
      </p:sp>
    </p:spTree>
    <p:extLst>
      <p:ext uri="{BB962C8B-B14F-4D97-AF65-F5344CB8AC3E}">
        <p14:creationId xmlns:p14="http://schemas.microsoft.com/office/powerpoint/2010/main" val="236172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54583-308E-8D49-B40F-FE2585886CDA}"/>
              </a:ext>
            </a:extLst>
          </p:cNvPr>
          <p:cNvSpPr>
            <a:spLocks noGrp="1"/>
          </p:cNvSpPr>
          <p:nvPr>
            <p:ph type="ctrTitle"/>
          </p:nvPr>
        </p:nvSpPr>
        <p:spPr>
          <a:xfrm>
            <a:off x="445007" y="4462272"/>
            <a:ext cx="9061599" cy="1087438"/>
          </a:xfrm>
        </p:spPr>
        <p:txBody>
          <a:bodyPr>
            <a:noAutofit/>
          </a:bodyPr>
          <a:lstStyle/>
          <a:p>
            <a:r>
              <a:rPr lang="en-US" sz="4000" dirty="0"/>
              <a:t>Grant Writing and Research Funding</a:t>
            </a:r>
          </a:p>
        </p:txBody>
      </p:sp>
      <p:sp>
        <p:nvSpPr>
          <p:cNvPr id="5" name="Subtitle 4">
            <a:extLst>
              <a:ext uri="{FF2B5EF4-FFF2-40B4-BE49-F238E27FC236}">
                <a16:creationId xmlns:a16="http://schemas.microsoft.com/office/drawing/2014/main" id="{A6335716-C0D4-A949-B573-2786C2BBCFFE}"/>
              </a:ext>
            </a:extLst>
          </p:cNvPr>
          <p:cNvSpPr>
            <a:spLocks noGrp="1"/>
          </p:cNvSpPr>
          <p:nvPr>
            <p:ph type="subTitle" idx="1"/>
          </p:nvPr>
        </p:nvSpPr>
        <p:spPr>
          <a:xfrm>
            <a:off x="445008" y="5549710"/>
            <a:ext cx="7315200" cy="777938"/>
          </a:xfrm>
        </p:spPr>
        <p:txBody>
          <a:bodyPr>
            <a:normAutofit fontScale="92500" lnSpcReduction="10000"/>
          </a:bodyPr>
          <a:lstStyle/>
          <a:p>
            <a:pPr algn="l"/>
            <a:r>
              <a:rPr lang="en-US" dirty="0"/>
              <a:t>Dr. Olalekan Adekola</a:t>
            </a:r>
          </a:p>
          <a:p>
            <a:pPr algn="l"/>
            <a:r>
              <a:rPr lang="en-US" dirty="0"/>
              <a:t>12 December 2024</a:t>
            </a:r>
          </a:p>
        </p:txBody>
      </p:sp>
      <p:pic>
        <p:nvPicPr>
          <p:cNvPr id="2" name="Picture 1" descr="A black and white cover with white text&#10;&#10;Description automatically generated">
            <a:extLst>
              <a:ext uri="{FF2B5EF4-FFF2-40B4-BE49-F238E27FC236}">
                <a16:creationId xmlns:a16="http://schemas.microsoft.com/office/drawing/2014/main" id="{02C8CD0A-D434-3E42-8E56-73303371B6F4}"/>
              </a:ext>
            </a:extLst>
          </p:cNvPr>
          <p:cNvPicPr>
            <a:picLocks noChangeAspect="1"/>
          </p:cNvPicPr>
          <p:nvPr/>
        </p:nvPicPr>
        <p:blipFill>
          <a:blip r:embed="rId4"/>
          <a:stretch>
            <a:fillRect/>
          </a:stretch>
        </p:blipFill>
        <p:spPr>
          <a:xfrm>
            <a:off x="9935737" y="4074289"/>
            <a:ext cx="1596419" cy="2109754"/>
          </a:xfrm>
          <a:prstGeom prst="rect">
            <a:avLst/>
          </a:prstGeom>
        </p:spPr>
      </p:pic>
    </p:spTree>
    <p:extLst>
      <p:ext uri="{BB962C8B-B14F-4D97-AF65-F5344CB8AC3E}">
        <p14:creationId xmlns:p14="http://schemas.microsoft.com/office/powerpoint/2010/main" val="347885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30140-7EC2-4B4A-98EA-0A1D7135A501}"/>
              </a:ext>
            </a:extLst>
          </p:cNvPr>
          <p:cNvSpPr>
            <a:spLocks noGrp="1"/>
          </p:cNvSpPr>
          <p:nvPr>
            <p:ph type="ctrTitle"/>
          </p:nvPr>
        </p:nvSpPr>
        <p:spPr>
          <a:xfrm>
            <a:off x="349986" y="237744"/>
            <a:ext cx="7315200" cy="991367"/>
          </a:xfrm>
        </p:spPr>
        <p:txBody>
          <a:bodyPr/>
          <a:lstStyle/>
          <a:p>
            <a:pPr algn="l"/>
            <a:r>
              <a:rPr lang="en-US" dirty="0"/>
              <a:t>About me!</a:t>
            </a:r>
          </a:p>
        </p:txBody>
      </p:sp>
      <p:sp>
        <p:nvSpPr>
          <p:cNvPr id="5" name="Subtitle 4">
            <a:extLst>
              <a:ext uri="{FF2B5EF4-FFF2-40B4-BE49-F238E27FC236}">
                <a16:creationId xmlns:a16="http://schemas.microsoft.com/office/drawing/2014/main" id="{FE446371-EB7B-E74C-B26F-651FFC5A6707}"/>
              </a:ext>
            </a:extLst>
          </p:cNvPr>
          <p:cNvSpPr>
            <a:spLocks noGrp="1"/>
          </p:cNvSpPr>
          <p:nvPr>
            <p:ph type="subTitle" idx="1"/>
          </p:nvPr>
        </p:nvSpPr>
        <p:spPr>
          <a:xfrm>
            <a:off x="349986" y="1391478"/>
            <a:ext cx="6150205" cy="5228778"/>
          </a:xfrm>
        </p:spPr>
        <p:txBody>
          <a:bodyPr>
            <a:normAutofit fontScale="77500" lnSpcReduction="20000"/>
          </a:bodyPr>
          <a:lstStyle/>
          <a:p>
            <a:pPr algn="l"/>
            <a:r>
              <a:rPr lang="en-US" sz="2800" dirty="0"/>
              <a:t>I am a Geographer/Environmental Scientist. Most of my research focuses on Sustainability-related topics. </a:t>
            </a:r>
          </a:p>
          <a:p>
            <a:pPr algn="l"/>
            <a:endParaRPr lang="en-US" sz="2800" dirty="0"/>
          </a:p>
          <a:p>
            <a:pPr algn="l"/>
            <a:r>
              <a:rPr lang="en-US" sz="2800" dirty="0"/>
              <a:t>Outside of study scholarships, my first big grant application was in 2015 (so I'm also a newbie </a:t>
            </a:r>
            <a:r>
              <a:rPr lang="en-US" sz="2800" dirty="0">
                <a:sym typeface="Wingdings" pitchFamily="2" charset="2"/>
              </a:rPr>
              <a:t>). </a:t>
            </a:r>
          </a:p>
          <a:p>
            <a:pPr algn="l"/>
            <a:endParaRPr lang="en-US" sz="2800" dirty="0">
              <a:sym typeface="Wingdings" pitchFamily="2" charset="2"/>
            </a:endParaRPr>
          </a:p>
          <a:p>
            <a:pPr algn="l"/>
            <a:r>
              <a:rPr lang="en-US" sz="2800" dirty="0">
                <a:sym typeface="Wingdings" pitchFamily="2" charset="2"/>
              </a:rPr>
              <a:t>Most of my grant applications are in the UK, but also have some experience of the application landscape in ‘Europe’, Canada, South Africa and Nigeria. </a:t>
            </a:r>
          </a:p>
          <a:p>
            <a:pPr algn="l"/>
            <a:endParaRPr lang="en-US" sz="2800" dirty="0">
              <a:sym typeface="Wingdings" pitchFamily="2" charset="2"/>
            </a:endParaRPr>
          </a:p>
          <a:p>
            <a:pPr algn="l"/>
            <a:r>
              <a:rPr lang="en-US" sz="2800" dirty="0">
                <a:sym typeface="Wingdings" pitchFamily="2" charset="2"/>
              </a:rPr>
              <a:t>I have a track record of regularly reviewing grant applications for funding bodies. I have reviewed applications for UKRI (NERC and ESRC) and Leverhulme Trust and I am on the NERC Peer Review College. </a:t>
            </a:r>
          </a:p>
          <a:p>
            <a:pPr algn="l"/>
            <a:endParaRPr lang="en-US" dirty="0">
              <a:sym typeface="Wingdings" pitchFamily="2" charset="2"/>
            </a:endParaRPr>
          </a:p>
          <a:p>
            <a:pPr algn="l"/>
            <a:endParaRPr lang="en-US" dirty="0"/>
          </a:p>
        </p:txBody>
      </p:sp>
      <p:pic>
        <p:nvPicPr>
          <p:cNvPr id="2" name="Picture 1" descr="A black and white cover with white text&#10;&#10;Description automatically generated">
            <a:extLst>
              <a:ext uri="{FF2B5EF4-FFF2-40B4-BE49-F238E27FC236}">
                <a16:creationId xmlns:a16="http://schemas.microsoft.com/office/drawing/2014/main" id="{18E8E4E6-0C2F-FB31-9C40-B8C117AEE497}"/>
              </a:ext>
            </a:extLst>
          </p:cNvPr>
          <p:cNvPicPr>
            <a:picLocks noChangeAspect="1"/>
          </p:cNvPicPr>
          <p:nvPr/>
        </p:nvPicPr>
        <p:blipFill>
          <a:blip r:embed="rId4"/>
          <a:stretch>
            <a:fillRect/>
          </a:stretch>
        </p:blipFill>
        <p:spPr>
          <a:xfrm>
            <a:off x="10220446" y="4450547"/>
            <a:ext cx="1311710" cy="1733496"/>
          </a:xfrm>
          <a:prstGeom prst="rect">
            <a:avLst/>
          </a:prstGeom>
        </p:spPr>
      </p:pic>
    </p:spTree>
    <p:extLst>
      <p:ext uri="{BB962C8B-B14F-4D97-AF65-F5344CB8AC3E}">
        <p14:creationId xmlns:p14="http://schemas.microsoft.com/office/powerpoint/2010/main" val="71173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633D4C-3151-7043-BE40-D0344E607F51}"/>
              </a:ext>
            </a:extLst>
          </p:cNvPr>
          <p:cNvSpPr>
            <a:spLocks noGrp="1"/>
          </p:cNvSpPr>
          <p:nvPr>
            <p:ph type="title"/>
          </p:nvPr>
        </p:nvSpPr>
        <p:spPr/>
        <p:txBody>
          <a:bodyPr/>
          <a:lstStyle/>
          <a:p>
            <a:r>
              <a:rPr lang="en-US" b="1" dirty="0"/>
              <a:t>Let's Begin </a:t>
            </a:r>
          </a:p>
        </p:txBody>
      </p:sp>
      <p:sp>
        <p:nvSpPr>
          <p:cNvPr id="10" name="TextBox 9">
            <a:extLst>
              <a:ext uri="{FF2B5EF4-FFF2-40B4-BE49-F238E27FC236}">
                <a16:creationId xmlns:a16="http://schemas.microsoft.com/office/drawing/2014/main" id="{5ECA841C-B923-C8B7-F69A-8759B1A6DE04}"/>
              </a:ext>
            </a:extLst>
          </p:cNvPr>
          <p:cNvSpPr txBox="1"/>
          <p:nvPr/>
        </p:nvSpPr>
        <p:spPr>
          <a:xfrm>
            <a:off x="792893" y="2706753"/>
            <a:ext cx="4684363" cy="2554545"/>
          </a:xfrm>
          <a:prstGeom prst="rect">
            <a:avLst/>
          </a:prstGeom>
          <a:noFill/>
        </p:spPr>
        <p:txBody>
          <a:bodyPr wrap="square">
            <a:spAutoFit/>
          </a:bodyPr>
          <a:lstStyle/>
          <a:p>
            <a:r>
              <a:rPr lang="en-US" sz="3200" dirty="0"/>
              <a:t>Go to </a:t>
            </a:r>
            <a:r>
              <a:rPr lang="en-US" sz="3200" dirty="0">
                <a:hlinkClick r:id="rId3"/>
              </a:rPr>
              <a:t>www.menti.com</a:t>
            </a:r>
            <a:r>
              <a:rPr lang="en-US" sz="3200" dirty="0"/>
              <a:t>   </a:t>
            </a:r>
          </a:p>
          <a:p>
            <a:endParaRPr lang="en-US" sz="3200" dirty="0"/>
          </a:p>
          <a:p>
            <a:r>
              <a:rPr lang="en-US" sz="3200" dirty="0"/>
              <a:t>Use the code [7258 3292]</a:t>
            </a:r>
          </a:p>
          <a:p>
            <a:endParaRPr lang="en-US" sz="3200" dirty="0"/>
          </a:p>
          <a:p>
            <a:r>
              <a:rPr lang="en-US" sz="3200" dirty="0"/>
              <a:t>Answer the questions</a:t>
            </a:r>
          </a:p>
        </p:txBody>
      </p:sp>
      <p:pic>
        <p:nvPicPr>
          <p:cNvPr id="1026" name="Picture 2">
            <a:extLst>
              <a:ext uri="{FF2B5EF4-FFF2-40B4-BE49-F238E27FC236}">
                <a16:creationId xmlns:a16="http://schemas.microsoft.com/office/drawing/2014/main" id="{8EBE8FE0-AE7E-813D-6EBE-02713190D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906" y="2362895"/>
            <a:ext cx="3145680" cy="314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473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feb0ad-13d5-4e0d-8144-31148812dcc0">
      <Terms xmlns="http://schemas.microsoft.com/office/infopath/2007/PartnerControls"/>
    </lcf76f155ced4ddcb4097134ff3c332f>
    <TaxCatchAll xmlns="a8fa98bc-f420-44dd-88e1-8912e31aef7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283CB985BCEF489A654FCE3531657F" ma:contentTypeVersion="18" ma:contentTypeDescription="Create a new document." ma:contentTypeScope="" ma:versionID="db169b4c9925e0fd313b5da99927ff61">
  <xsd:schema xmlns:xsd="http://www.w3.org/2001/XMLSchema" xmlns:xs="http://www.w3.org/2001/XMLSchema" xmlns:p="http://schemas.microsoft.com/office/2006/metadata/properties" xmlns:ns2="dafeb0ad-13d5-4e0d-8144-31148812dcc0" xmlns:ns3="a8fa98bc-f420-44dd-88e1-8912e31aef73" targetNamespace="http://schemas.microsoft.com/office/2006/metadata/properties" ma:root="true" ma:fieldsID="bbb782d171cf807cba652dc2dc79df8f" ns2:_="" ns3:_="">
    <xsd:import namespace="dafeb0ad-13d5-4e0d-8144-31148812dcc0"/>
    <xsd:import namespace="a8fa98bc-f420-44dd-88e1-8912e31aef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eb0ad-13d5-4e0d-8144-31148812d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bb1a67c-477c-4f54-866d-e73c7b3fe0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fa98bc-f420-44dd-88e1-8912e31aef7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8240b81-9baa-46c0-9f71-8a59defd7d22}" ma:internalName="TaxCatchAll" ma:showField="CatchAllData" ma:web="a8fa98bc-f420-44dd-88e1-8912e31ae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44BCFF-F9A7-40BB-B6BE-9CEE638AD52A}">
  <ds:schemaRefs>
    <ds:schemaRef ds:uri="http://schemas.microsoft.com/sharepoint/v3/contenttype/forms"/>
  </ds:schemaRefs>
</ds:datastoreItem>
</file>

<file path=customXml/itemProps2.xml><?xml version="1.0" encoding="utf-8"?>
<ds:datastoreItem xmlns:ds="http://schemas.openxmlformats.org/officeDocument/2006/customXml" ds:itemID="{DD368B76-580C-44E7-B729-275ED30F0A39}">
  <ds:schemaRef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8fa98bc-f420-44dd-88e1-8912e31aef73"/>
    <ds:schemaRef ds:uri="dafeb0ad-13d5-4e0d-8144-31148812dcc0"/>
    <ds:schemaRef ds:uri="http://www.w3.org/XML/1998/namespace"/>
    <ds:schemaRef ds:uri="http://purl.org/dc/terms/"/>
  </ds:schemaRefs>
</ds:datastoreItem>
</file>

<file path=customXml/itemProps3.xml><?xml version="1.0" encoding="utf-8"?>
<ds:datastoreItem xmlns:ds="http://schemas.openxmlformats.org/officeDocument/2006/customXml" ds:itemID="{623E9B86-EE23-4D95-A86F-EDF47ED9A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feb0ad-13d5-4e0d-8144-31148812dcc0"/>
    <ds:schemaRef ds:uri="a8fa98bc-f420-44dd-88e1-8912e31ae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10005</TotalTime>
  <Words>2333</Words>
  <Application>Microsoft Macintosh PowerPoint</Application>
  <PresentationFormat>Widescreen</PresentationFormat>
  <Paragraphs>264</Paragraphs>
  <Slides>48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Aptos</vt:lpstr>
      <vt:lpstr>Arial</vt:lpstr>
      <vt:lpstr>Calibri</vt:lpstr>
      <vt:lpstr>var(--font-entry-title)</vt:lpstr>
      <vt:lpstr>Wingdings</vt:lpstr>
      <vt:lpstr>Office Theme</vt:lpstr>
      <vt:lpstr>PowerPoint Presentation</vt:lpstr>
      <vt:lpstr>PowerPoint Presentation</vt:lpstr>
      <vt:lpstr>Welcome to the training on  Grant writing, publishing, collaboration and visibility </vt:lpstr>
      <vt:lpstr>Schedule of the day</vt:lpstr>
      <vt:lpstr>House Keeping/Introductions</vt:lpstr>
      <vt:lpstr>Session 1: Grant writing</vt:lpstr>
      <vt:lpstr>Grant Writing and Research Funding</vt:lpstr>
      <vt:lpstr>About me!</vt:lpstr>
      <vt:lpstr>Let's Begin </vt:lpstr>
      <vt:lpstr>Key Focus Areas </vt:lpstr>
      <vt:lpstr>Learning Outcomes</vt:lpstr>
      <vt:lpstr>Overview of Key Research Funding Sources</vt:lpstr>
      <vt:lpstr>Types of Research Funding</vt:lpstr>
      <vt:lpstr>Finding Relevant Funding Calls </vt:lpstr>
      <vt:lpstr>Review the document on key grant awarding bodies. </vt:lpstr>
      <vt:lpstr>Now you think you have found the right call for you …. before you start writing and forming a team …</vt:lpstr>
      <vt:lpstr>Interpreting Guidelines and Eligibility Criteria </vt:lpstr>
      <vt:lpstr>Structuring a Winning Proposal </vt:lpstr>
      <vt:lpstr>Crafting A Clear Grant Proposal</vt:lpstr>
      <vt:lpstr>Align Objectives with the Funder’s Goals </vt:lpstr>
      <vt:lpstr>Use the SMART Framework </vt:lpstr>
      <vt:lpstr>Break Down Objectives into Manageable Steps  </vt:lpstr>
      <vt:lpstr>Focus on Outcomes and Impact  </vt:lpstr>
      <vt:lpstr>Use Clear and Concise Language</vt:lpstr>
      <vt:lpstr>Demonstrate Innovation and Originality </vt:lpstr>
      <vt:lpstr>Connect Objectives to Deliverables </vt:lpstr>
      <vt:lpstr>Writing a Compelling Narrative </vt:lpstr>
      <vt:lpstr>Structure the Narrative Logically </vt:lpstr>
      <vt:lpstr>Start with a Strong Introduction </vt:lpstr>
      <vt:lpstr>Highlight the Significance of Your Research </vt:lpstr>
      <vt:lpstr>Showcase Innovation and Impact</vt:lpstr>
      <vt:lpstr>Demonstrate Feasibility and Expertise </vt:lpstr>
      <vt:lpstr>Address Equity, Diversity, and Inclusion (EDI) </vt:lpstr>
      <vt:lpstr>Use Data and Evidence Strategically</vt:lpstr>
      <vt:lpstr>End with a Strong Conclusion </vt:lpstr>
      <vt:lpstr>PowerPoint Presentation</vt:lpstr>
      <vt:lpstr>Budgeting and Financial Planning </vt:lpstr>
      <vt:lpstr>Building Collaborative Partnerships </vt:lpstr>
      <vt:lpstr>Common Pitfalls in Grant Writing </vt:lpstr>
      <vt:lpstr>Q&amp;A</vt:lpstr>
      <vt:lpstr>Key Takeaways  </vt:lpstr>
      <vt:lpstr>You can read:    Understanding and fixing common paragraph problems, by Ruth Oji </vt:lpstr>
      <vt:lpstr>Thank you</vt:lpstr>
      <vt:lpstr>Session 2: Academic writing and publishing</vt:lpstr>
      <vt:lpstr>Prof. Ming Cheng</vt:lpstr>
      <vt:lpstr>Thank you for attending the training!   We would greatly appreciate it if you could take a moment to complete the evaluation form.  </vt:lpstr>
      <vt:lpstr>Group Photograph</vt:lpstr>
      <vt:lpstr>On behalf of all the partners, Prof. Abdulahi Musa, Vice Chancellor of Kaduna State University, extends his sincere gratitude for your participation in this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Pittard</dc:creator>
  <cp:lastModifiedBy>Olalekan Adekola</cp:lastModifiedBy>
  <cp:revision>11</cp:revision>
  <dcterms:created xsi:type="dcterms:W3CDTF">2020-12-09T10:28:07Z</dcterms:created>
  <dcterms:modified xsi:type="dcterms:W3CDTF">2024-12-12T00:32:13Z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0x010100E0283CB985BCEF489A654FCE3531657F</vt:lpwstr>
  </property>
  <property fmtid="{D5CDD505-2E9C-101B-9397-08002B2CF9AE}" pid="3" name="NXPowerLiteLastOptimized">
    <vt:lpwstr>1202760</vt:lpwstr>
  </property>
  <property fmtid="{D5CDD505-2E9C-101B-9397-08002B2CF9AE}" pid="4" name="NXPowerLiteSettings">
    <vt:lpwstr>C7000400038000</vt:lpwstr>
  </property>
  <property fmtid="{D5CDD505-2E9C-101B-9397-08002B2CF9AE}" pid="5" name="NXPowerLiteVersion">
    <vt:lpwstr>S9.0.3</vt:lpwstr>
  </property>
  <property fmtid="{D5CDD505-2E9C-101B-9397-08002B2CF9AE}" pid="6" name="MediaServiceImageTags">
    <vt:lpwstr/>
  </property>
</Properties>
</file>